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2"/>
  </p:notesMasterIdLst>
  <p:handoutMasterIdLst>
    <p:handoutMasterId r:id="rId13"/>
  </p:handoutMasterIdLst>
  <p:sldIdLst>
    <p:sldId id="256" r:id="rId2"/>
    <p:sldId id="264" r:id="rId3"/>
    <p:sldId id="263" r:id="rId4"/>
    <p:sldId id="257" r:id="rId5"/>
    <p:sldId id="258" r:id="rId6"/>
    <p:sldId id="265" r:id="rId7"/>
    <p:sldId id="266" r:id="rId8"/>
    <p:sldId id="267" r:id="rId9"/>
    <p:sldId id="261" r:id="rId10"/>
    <p:sldId id="268" r:id="rId11"/>
  </p:sldIdLst>
  <p:sldSz cx="6858000" cy="9906000" type="A4"/>
  <p:notesSz cx="6807200" cy="9939338"/>
  <p:defaultTextStyle>
    <a:defPPr>
      <a:defRPr lang="ja-JP"/>
    </a:defPPr>
    <a:lvl1pPr marL="0" algn="l" defTabSz="910552" rtl="0" eaLnBrk="1" latinLnBrk="0" hangingPunct="1">
      <a:defRPr kumimoji="1" sz="1800" kern="1200">
        <a:solidFill>
          <a:schemeClr val="tx1"/>
        </a:solidFill>
        <a:latin typeface="+mn-lt"/>
        <a:ea typeface="+mn-ea"/>
        <a:cs typeface="+mn-cs"/>
      </a:defRPr>
    </a:lvl1pPr>
    <a:lvl2pPr marL="455277" algn="l" defTabSz="910552" rtl="0" eaLnBrk="1" latinLnBrk="0" hangingPunct="1">
      <a:defRPr kumimoji="1" sz="1800" kern="1200">
        <a:solidFill>
          <a:schemeClr val="tx1"/>
        </a:solidFill>
        <a:latin typeface="+mn-lt"/>
        <a:ea typeface="+mn-ea"/>
        <a:cs typeface="+mn-cs"/>
      </a:defRPr>
    </a:lvl2pPr>
    <a:lvl3pPr marL="910552" algn="l" defTabSz="910552" rtl="0" eaLnBrk="1" latinLnBrk="0" hangingPunct="1">
      <a:defRPr kumimoji="1" sz="1800" kern="1200">
        <a:solidFill>
          <a:schemeClr val="tx1"/>
        </a:solidFill>
        <a:latin typeface="+mn-lt"/>
        <a:ea typeface="+mn-ea"/>
        <a:cs typeface="+mn-cs"/>
      </a:defRPr>
    </a:lvl3pPr>
    <a:lvl4pPr marL="1365830" algn="l" defTabSz="910552" rtl="0" eaLnBrk="1" latinLnBrk="0" hangingPunct="1">
      <a:defRPr kumimoji="1" sz="1800" kern="1200">
        <a:solidFill>
          <a:schemeClr val="tx1"/>
        </a:solidFill>
        <a:latin typeface="+mn-lt"/>
        <a:ea typeface="+mn-ea"/>
        <a:cs typeface="+mn-cs"/>
      </a:defRPr>
    </a:lvl4pPr>
    <a:lvl5pPr marL="1821106" algn="l" defTabSz="910552" rtl="0" eaLnBrk="1" latinLnBrk="0" hangingPunct="1">
      <a:defRPr kumimoji="1" sz="1800" kern="1200">
        <a:solidFill>
          <a:schemeClr val="tx1"/>
        </a:solidFill>
        <a:latin typeface="+mn-lt"/>
        <a:ea typeface="+mn-ea"/>
        <a:cs typeface="+mn-cs"/>
      </a:defRPr>
    </a:lvl5pPr>
    <a:lvl6pPr marL="2276382" algn="l" defTabSz="910552" rtl="0" eaLnBrk="1" latinLnBrk="0" hangingPunct="1">
      <a:defRPr kumimoji="1" sz="1800" kern="1200">
        <a:solidFill>
          <a:schemeClr val="tx1"/>
        </a:solidFill>
        <a:latin typeface="+mn-lt"/>
        <a:ea typeface="+mn-ea"/>
        <a:cs typeface="+mn-cs"/>
      </a:defRPr>
    </a:lvl6pPr>
    <a:lvl7pPr marL="2731659" algn="l" defTabSz="910552" rtl="0" eaLnBrk="1" latinLnBrk="0" hangingPunct="1">
      <a:defRPr kumimoji="1" sz="1800" kern="1200">
        <a:solidFill>
          <a:schemeClr val="tx1"/>
        </a:solidFill>
        <a:latin typeface="+mn-lt"/>
        <a:ea typeface="+mn-ea"/>
        <a:cs typeface="+mn-cs"/>
      </a:defRPr>
    </a:lvl7pPr>
    <a:lvl8pPr marL="3186935" algn="l" defTabSz="910552" rtl="0" eaLnBrk="1" latinLnBrk="0" hangingPunct="1">
      <a:defRPr kumimoji="1" sz="1800" kern="1200">
        <a:solidFill>
          <a:schemeClr val="tx1"/>
        </a:solidFill>
        <a:latin typeface="+mn-lt"/>
        <a:ea typeface="+mn-ea"/>
        <a:cs typeface="+mn-cs"/>
      </a:defRPr>
    </a:lvl8pPr>
    <a:lvl9pPr marL="3642212" algn="l" defTabSz="910552"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4EC"/>
    <a:srgbClr val="FFFFCC"/>
    <a:srgbClr val="FFCCCC"/>
    <a:srgbClr val="FFFFFF"/>
    <a:srgbClr val="FFCCFF"/>
    <a:srgbClr val="FFD1DF"/>
    <a:srgbClr val="339933"/>
    <a:srgbClr val="4B7C30"/>
    <a:srgbClr val="E2FA00"/>
    <a:srgbClr val="C3EB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3990" autoAdjust="0"/>
  </p:normalViewPr>
  <p:slideViewPr>
    <p:cSldViewPr>
      <p:cViewPr>
        <p:scale>
          <a:sx n="100" d="100"/>
          <a:sy n="100" d="100"/>
        </p:scale>
        <p:origin x="-1056" y="720"/>
      </p:cViewPr>
      <p:guideLst>
        <p:guide orient="horz" pos="3121"/>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0"/>
            <a:ext cx="2950263"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352" y="0"/>
            <a:ext cx="2950263" cy="496888"/>
          </a:xfrm>
          <a:prstGeom prst="rect">
            <a:avLst/>
          </a:prstGeom>
        </p:spPr>
        <p:txBody>
          <a:bodyPr vert="horz" lIns="91432" tIns="45716" rIns="91432" bIns="45716" rtlCol="0"/>
          <a:lstStyle>
            <a:lvl1pPr algn="r">
              <a:defRPr sz="1200"/>
            </a:lvl1pPr>
          </a:lstStyle>
          <a:p>
            <a:fld id="{CD7B242D-0CFF-4F7D-B3FB-2BD06A457D51}" type="datetimeFigureOut">
              <a:rPr kumimoji="1" lang="ja-JP" altLang="en-US" smtClean="0"/>
              <a:pPr/>
              <a:t>2012/5/8</a:t>
            </a:fld>
            <a:endParaRPr kumimoji="1" lang="ja-JP" altLang="en-US"/>
          </a:p>
        </p:txBody>
      </p:sp>
      <p:sp>
        <p:nvSpPr>
          <p:cNvPr id="4" name="フッター プレースホルダ 3"/>
          <p:cNvSpPr>
            <a:spLocks noGrp="1"/>
          </p:cNvSpPr>
          <p:nvPr>
            <p:ph type="ftr" sz="quarter" idx="2"/>
          </p:nvPr>
        </p:nvSpPr>
        <p:spPr>
          <a:xfrm>
            <a:off x="3" y="9440870"/>
            <a:ext cx="2950263"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352" y="9440870"/>
            <a:ext cx="2950263" cy="496887"/>
          </a:xfrm>
          <a:prstGeom prst="rect">
            <a:avLst/>
          </a:prstGeom>
        </p:spPr>
        <p:txBody>
          <a:bodyPr vert="horz" lIns="91432" tIns="45716" rIns="91432" bIns="45716" rtlCol="0" anchor="b"/>
          <a:lstStyle>
            <a:lvl1pPr algn="r">
              <a:defRPr sz="1200"/>
            </a:lvl1pPr>
          </a:lstStyle>
          <a:p>
            <a:fld id="{5BF56640-BBE2-4497-A3A2-5FA98D9D2D0F}" type="slidenum">
              <a:rPr kumimoji="1" lang="ja-JP" altLang="en-US" smtClean="0"/>
              <a:pPr/>
              <a:t>‹#›</a:t>
            </a:fld>
            <a:endParaRPr kumimoji="1" lang="ja-JP" altLang="en-US"/>
          </a:p>
        </p:txBody>
      </p:sp>
    </p:spTree>
    <p:extLst>
      <p:ext uri="{BB962C8B-B14F-4D97-AF65-F5344CB8AC3E}">
        <p14:creationId xmlns:p14="http://schemas.microsoft.com/office/powerpoint/2010/main" val="2479797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0"/>
            <a:ext cx="2950263"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 2"/>
          <p:cNvSpPr>
            <a:spLocks noGrp="1"/>
          </p:cNvSpPr>
          <p:nvPr>
            <p:ph type="dt" idx="1"/>
          </p:nvPr>
        </p:nvSpPr>
        <p:spPr>
          <a:xfrm>
            <a:off x="3855352" y="0"/>
            <a:ext cx="2950263" cy="496888"/>
          </a:xfrm>
          <a:prstGeom prst="rect">
            <a:avLst/>
          </a:prstGeom>
        </p:spPr>
        <p:txBody>
          <a:bodyPr vert="horz" lIns="91432" tIns="45716" rIns="91432" bIns="45716" rtlCol="0"/>
          <a:lstStyle>
            <a:lvl1pPr algn="r">
              <a:defRPr sz="1200"/>
            </a:lvl1pPr>
          </a:lstStyle>
          <a:p>
            <a:fld id="{2487F491-EDFA-4AB1-8BC8-77E2569FD276}" type="datetimeFigureOut">
              <a:rPr kumimoji="1" lang="ja-JP" altLang="en-US" smtClean="0"/>
              <a:pPr/>
              <a:t>2012/5/8</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9688"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 4"/>
          <p:cNvSpPr>
            <a:spLocks noGrp="1"/>
          </p:cNvSpPr>
          <p:nvPr>
            <p:ph type="body" sz="quarter" idx="3"/>
          </p:nvPr>
        </p:nvSpPr>
        <p:spPr>
          <a:xfrm>
            <a:off x="681202" y="4721226"/>
            <a:ext cx="5444806" cy="4471988"/>
          </a:xfrm>
          <a:prstGeom prst="rect">
            <a:avLst/>
          </a:prstGeom>
        </p:spPr>
        <p:txBody>
          <a:bodyPr vert="horz" lIns="91432" tIns="45716" rIns="91432" bIns="4571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9440870"/>
            <a:ext cx="2950263"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52" y="9440870"/>
            <a:ext cx="2950263" cy="496887"/>
          </a:xfrm>
          <a:prstGeom prst="rect">
            <a:avLst/>
          </a:prstGeom>
        </p:spPr>
        <p:txBody>
          <a:bodyPr vert="horz" lIns="91432" tIns="45716" rIns="91432" bIns="45716" rtlCol="0" anchor="b"/>
          <a:lstStyle>
            <a:lvl1pPr algn="r">
              <a:defRPr sz="1200"/>
            </a:lvl1pPr>
          </a:lstStyle>
          <a:p>
            <a:fld id="{E1F838A0-8885-4609-8A52-73019DE10511}" type="slidenum">
              <a:rPr kumimoji="1" lang="ja-JP" altLang="en-US" smtClean="0"/>
              <a:pPr/>
              <a:t>‹#›</a:t>
            </a:fld>
            <a:endParaRPr kumimoji="1" lang="ja-JP" altLang="en-US"/>
          </a:p>
        </p:txBody>
      </p:sp>
    </p:spTree>
    <p:extLst>
      <p:ext uri="{BB962C8B-B14F-4D97-AF65-F5344CB8AC3E}">
        <p14:creationId xmlns:p14="http://schemas.microsoft.com/office/powerpoint/2010/main" val="2708635487"/>
      </p:ext>
    </p:extLst>
  </p:cSld>
  <p:clrMap bg1="lt1" tx1="dk1" bg2="lt2" tx2="dk2" accent1="accent1" accent2="accent2" accent3="accent3" accent4="accent4" accent5="accent5" accent6="accent6" hlink="hlink" folHlink="folHlink"/>
  <p:notesStyle>
    <a:lvl1pPr marL="0" algn="l" defTabSz="910552" rtl="0" eaLnBrk="1" latinLnBrk="0" hangingPunct="1">
      <a:defRPr kumimoji="1" sz="1200" kern="1200">
        <a:solidFill>
          <a:schemeClr val="tx1"/>
        </a:solidFill>
        <a:latin typeface="+mn-lt"/>
        <a:ea typeface="+mn-ea"/>
        <a:cs typeface="+mn-cs"/>
      </a:defRPr>
    </a:lvl1pPr>
    <a:lvl2pPr marL="455277" algn="l" defTabSz="910552" rtl="0" eaLnBrk="1" latinLnBrk="0" hangingPunct="1">
      <a:defRPr kumimoji="1" sz="1200" kern="1200">
        <a:solidFill>
          <a:schemeClr val="tx1"/>
        </a:solidFill>
        <a:latin typeface="+mn-lt"/>
        <a:ea typeface="+mn-ea"/>
        <a:cs typeface="+mn-cs"/>
      </a:defRPr>
    </a:lvl2pPr>
    <a:lvl3pPr marL="910552" algn="l" defTabSz="910552" rtl="0" eaLnBrk="1" latinLnBrk="0" hangingPunct="1">
      <a:defRPr kumimoji="1" sz="1200" kern="1200">
        <a:solidFill>
          <a:schemeClr val="tx1"/>
        </a:solidFill>
        <a:latin typeface="+mn-lt"/>
        <a:ea typeface="+mn-ea"/>
        <a:cs typeface="+mn-cs"/>
      </a:defRPr>
    </a:lvl3pPr>
    <a:lvl4pPr marL="1365830" algn="l" defTabSz="910552" rtl="0" eaLnBrk="1" latinLnBrk="0" hangingPunct="1">
      <a:defRPr kumimoji="1" sz="1200" kern="1200">
        <a:solidFill>
          <a:schemeClr val="tx1"/>
        </a:solidFill>
        <a:latin typeface="+mn-lt"/>
        <a:ea typeface="+mn-ea"/>
        <a:cs typeface="+mn-cs"/>
      </a:defRPr>
    </a:lvl4pPr>
    <a:lvl5pPr marL="1821106" algn="l" defTabSz="910552" rtl="0" eaLnBrk="1" latinLnBrk="0" hangingPunct="1">
      <a:defRPr kumimoji="1" sz="1200" kern="1200">
        <a:solidFill>
          <a:schemeClr val="tx1"/>
        </a:solidFill>
        <a:latin typeface="+mn-lt"/>
        <a:ea typeface="+mn-ea"/>
        <a:cs typeface="+mn-cs"/>
      </a:defRPr>
    </a:lvl5pPr>
    <a:lvl6pPr marL="2276382" algn="l" defTabSz="910552" rtl="0" eaLnBrk="1" latinLnBrk="0" hangingPunct="1">
      <a:defRPr kumimoji="1" sz="1200" kern="1200">
        <a:solidFill>
          <a:schemeClr val="tx1"/>
        </a:solidFill>
        <a:latin typeface="+mn-lt"/>
        <a:ea typeface="+mn-ea"/>
        <a:cs typeface="+mn-cs"/>
      </a:defRPr>
    </a:lvl6pPr>
    <a:lvl7pPr marL="2731659" algn="l" defTabSz="910552" rtl="0" eaLnBrk="1" latinLnBrk="0" hangingPunct="1">
      <a:defRPr kumimoji="1" sz="1200" kern="1200">
        <a:solidFill>
          <a:schemeClr val="tx1"/>
        </a:solidFill>
        <a:latin typeface="+mn-lt"/>
        <a:ea typeface="+mn-ea"/>
        <a:cs typeface="+mn-cs"/>
      </a:defRPr>
    </a:lvl7pPr>
    <a:lvl8pPr marL="3186935" algn="l" defTabSz="910552" rtl="0" eaLnBrk="1" latinLnBrk="0" hangingPunct="1">
      <a:defRPr kumimoji="1" sz="1200" kern="1200">
        <a:solidFill>
          <a:schemeClr val="tx1"/>
        </a:solidFill>
        <a:latin typeface="+mn-lt"/>
        <a:ea typeface="+mn-ea"/>
        <a:cs typeface="+mn-cs"/>
      </a:defRPr>
    </a:lvl8pPr>
    <a:lvl9pPr marL="3642212" algn="l" defTabSz="910552"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2114550" y="746125"/>
            <a:ext cx="2579688" cy="3725863"/>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1F838A0-8885-4609-8A52-73019DE10511}" type="slidenum">
              <a:rPr kumimoji="1" lang="ja-JP" altLang="en-US" smtClean="0"/>
              <a:pPr/>
              <a:t>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90"/>
            <a:ext cx="58293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1" y="5613402"/>
            <a:ext cx="4800600" cy="2531533"/>
          </a:xfrm>
        </p:spPr>
        <p:txBody>
          <a:bodyPr/>
          <a:lstStyle>
            <a:lvl1pPr marL="0" indent="0" algn="ctr">
              <a:buNone/>
              <a:defRPr>
                <a:solidFill>
                  <a:schemeClr val="tx1">
                    <a:tint val="75000"/>
                  </a:schemeClr>
                </a:solidFill>
              </a:defRPr>
            </a:lvl1pPr>
            <a:lvl2pPr marL="455277" indent="0" algn="ctr">
              <a:buNone/>
              <a:defRPr>
                <a:solidFill>
                  <a:schemeClr val="tx1">
                    <a:tint val="75000"/>
                  </a:schemeClr>
                </a:solidFill>
              </a:defRPr>
            </a:lvl2pPr>
            <a:lvl3pPr marL="910552" indent="0" algn="ctr">
              <a:buNone/>
              <a:defRPr>
                <a:solidFill>
                  <a:schemeClr val="tx1">
                    <a:tint val="75000"/>
                  </a:schemeClr>
                </a:solidFill>
              </a:defRPr>
            </a:lvl3pPr>
            <a:lvl4pPr marL="1365830" indent="0" algn="ctr">
              <a:buNone/>
              <a:defRPr>
                <a:solidFill>
                  <a:schemeClr val="tx1">
                    <a:tint val="75000"/>
                  </a:schemeClr>
                </a:solidFill>
              </a:defRPr>
            </a:lvl4pPr>
            <a:lvl5pPr marL="1821106" indent="0" algn="ctr">
              <a:buNone/>
              <a:defRPr>
                <a:solidFill>
                  <a:schemeClr val="tx1">
                    <a:tint val="75000"/>
                  </a:schemeClr>
                </a:solidFill>
              </a:defRPr>
            </a:lvl5pPr>
            <a:lvl6pPr marL="2276382" indent="0" algn="ctr">
              <a:buNone/>
              <a:defRPr>
                <a:solidFill>
                  <a:schemeClr val="tx1">
                    <a:tint val="75000"/>
                  </a:schemeClr>
                </a:solidFill>
              </a:defRPr>
            </a:lvl6pPr>
            <a:lvl7pPr marL="2731659" indent="0" algn="ctr">
              <a:buNone/>
              <a:defRPr>
                <a:solidFill>
                  <a:schemeClr val="tx1">
                    <a:tint val="75000"/>
                  </a:schemeClr>
                </a:solidFill>
              </a:defRPr>
            </a:lvl7pPr>
            <a:lvl8pPr marL="3186935" indent="0" algn="ctr">
              <a:buNone/>
              <a:defRPr>
                <a:solidFill>
                  <a:schemeClr val="tx1">
                    <a:tint val="75000"/>
                  </a:schemeClr>
                </a:solidFill>
              </a:defRPr>
            </a:lvl8pPr>
            <a:lvl9pPr marL="364221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8" y="529699"/>
            <a:ext cx="1157288" cy="1126807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257182" y="529699"/>
            <a:ext cx="3357563" cy="1126807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39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98"/>
            <a:ext cx="5829300" cy="2166936"/>
          </a:xfrm>
        </p:spPr>
        <p:txBody>
          <a:bodyPr anchor="b"/>
          <a:lstStyle>
            <a:lvl1pPr marL="0" indent="0">
              <a:buNone/>
              <a:defRPr sz="2000">
                <a:solidFill>
                  <a:schemeClr val="tx1">
                    <a:tint val="75000"/>
                  </a:schemeClr>
                </a:solidFill>
              </a:defRPr>
            </a:lvl1pPr>
            <a:lvl2pPr marL="455277" indent="0">
              <a:buNone/>
              <a:defRPr sz="1800">
                <a:solidFill>
                  <a:schemeClr val="tx1">
                    <a:tint val="75000"/>
                  </a:schemeClr>
                </a:solidFill>
              </a:defRPr>
            </a:lvl2pPr>
            <a:lvl3pPr marL="910552" indent="0">
              <a:buNone/>
              <a:defRPr sz="1600">
                <a:solidFill>
                  <a:schemeClr val="tx1">
                    <a:tint val="75000"/>
                  </a:schemeClr>
                </a:solidFill>
              </a:defRPr>
            </a:lvl3pPr>
            <a:lvl4pPr marL="1365830" indent="0">
              <a:buNone/>
              <a:defRPr sz="1400">
                <a:solidFill>
                  <a:schemeClr val="tx1">
                    <a:tint val="75000"/>
                  </a:schemeClr>
                </a:solidFill>
              </a:defRPr>
            </a:lvl4pPr>
            <a:lvl5pPr marL="1821106" indent="0">
              <a:buNone/>
              <a:defRPr sz="1400">
                <a:solidFill>
                  <a:schemeClr val="tx1">
                    <a:tint val="75000"/>
                  </a:schemeClr>
                </a:solidFill>
              </a:defRPr>
            </a:lvl5pPr>
            <a:lvl6pPr marL="2276382" indent="0">
              <a:buNone/>
              <a:defRPr sz="1400">
                <a:solidFill>
                  <a:schemeClr val="tx1">
                    <a:tint val="75000"/>
                  </a:schemeClr>
                </a:solidFill>
              </a:defRPr>
            </a:lvl6pPr>
            <a:lvl7pPr marL="2731659" indent="0">
              <a:buNone/>
              <a:defRPr sz="1400">
                <a:solidFill>
                  <a:schemeClr val="tx1">
                    <a:tint val="75000"/>
                  </a:schemeClr>
                </a:solidFill>
              </a:defRPr>
            </a:lvl7pPr>
            <a:lvl8pPr marL="3186935" indent="0">
              <a:buNone/>
              <a:defRPr sz="1400">
                <a:solidFill>
                  <a:schemeClr val="tx1">
                    <a:tint val="75000"/>
                  </a:schemeClr>
                </a:solidFill>
              </a:defRPr>
            </a:lvl8pPr>
            <a:lvl9pPr marL="3642212"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257178" y="3081871"/>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2628905" y="3081871"/>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6700"/>
            <a:ext cx="6172200" cy="1651000"/>
          </a:xfr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5" y="2217388"/>
            <a:ext cx="3030141" cy="924101"/>
          </a:xfrm>
        </p:spPr>
        <p:txBody>
          <a:bodyPr anchor="b"/>
          <a:lstStyle>
            <a:lvl1pPr marL="0" indent="0">
              <a:buNone/>
              <a:defRPr sz="2400" b="1"/>
            </a:lvl1pPr>
            <a:lvl2pPr marL="455277" indent="0">
              <a:buNone/>
              <a:defRPr sz="2000" b="1"/>
            </a:lvl2pPr>
            <a:lvl3pPr marL="910552" indent="0">
              <a:buNone/>
              <a:defRPr sz="1800" b="1"/>
            </a:lvl3pPr>
            <a:lvl4pPr marL="1365830" indent="0">
              <a:buNone/>
              <a:defRPr sz="1600" b="1"/>
            </a:lvl4pPr>
            <a:lvl5pPr marL="1821106" indent="0">
              <a:buNone/>
              <a:defRPr sz="1600" b="1"/>
            </a:lvl5pPr>
            <a:lvl6pPr marL="2276382" indent="0">
              <a:buNone/>
              <a:defRPr sz="1600" b="1"/>
            </a:lvl6pPr>
            <a:lvl7pPr marL="2731659" indent="0">
              <a:buNone/>
              <a:defRPr sz="1600" b="1"/>
            </a:lvl7pPr>
            <a:lvl8pPr marL="3186935" indent="0">
              <a:buNone/>
              <a:defRPr sz="1600" b="1"/>
            </a:lvl8pPr>
            <a:lvl9pPr marL="3642212"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5" y="3141487"/>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8" y="2217388"/>
            <a:ext cx="3031331" cy="924101"/>
          </a:xfrm>
        </p:spPr>
        <p:txBody>
          <a:bodyPr anchor="b"/>
          <a:lstStyle>
            <a:lvl1pPr marL="0" indent="0">
              <a:buNone/>
              <a:defRPr sz="2400" b="1"/>
            </a:lvl1pPr>
            <a:lvl2pPr marL="455277" indent="0">
              <a:buNone/>
              <a:defRPr sz="2000" b="1"/>
            </a:lvl2pPr>
            <a:lvl3pPr marL="910552" indent="0">
              <a:buNone/>
              <a:defRPr sz="1800" b="1"/>
            </a:lvl3pPr>
            <a:lvl4pPr marL="1365830" indent="0">
              <a:buNone/>
              <a:defRPr sz="1600" b="1"/>
            </a:lvl4pPr>
            <a:lvl5pPr marL="1821106" indent="0">
              <a:buNone/>
              <a:defRPr sz="1600" b="1"/>
            </a:lvl5pPr>
            <a:lvl6pPr marL="2276382" indent="0">
              <a:buNone/>
              <a:defRPr sz="1600" b="1"/>
            </a:lvl6pPr>
            <a:lvl7pPr marL="2731659" indent="0">
              <a:buNone/>
              <a:defRPr sz="1600" b="1"/>
            </a:lvl7pPr>
            <a:lvl8pPr marL="3186935" indent="0">
              <a:buNone/>
              <a:defRPr sz="1600" b="1"/>
            </a:lvl8pPr>
            <a:lvl9pPr marL="3642212"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8" y="3141487"/>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7"/>
            <a:ext cx="225623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96" y="394416"/>
            <a:ext cx="3833813" cy="84544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7" y="2072933"/>
            <a:ext cx="2256235" cy="6775980"/>
          </a:xfrm>
        </p:spPr>
        <p:txBody>
          <a:bodyPr/>
          <a:lstStyle>
            <a:lvl1pPr marL="0" indent="0">
              <a:buNone/>
              <a:defRPr sz="1400"/>
            </a:lvl1pPr>
            <a:lvl2pPr marL="455277" indent="0">
              <a:buNone/>
              <a:defRPr sz="1200"/>
            </a:lvl2pPr>
            <a:lvl3pPr marL="910552" indent="0">
              <a:buNone/>
              <a:defRPr sz="1000"/>
            </a:lvl3pPr>
            <a:lvl4pPr marL="1365830" indent="0">
              <a:buNone/>
              <a:defRPr sz="900"/>
            </a:lvl4pPr>
            <a:lvl5pPr marL="1821106" indent="0">
              <a:buNone/>
              <a:defRPr sz="900"/>
            </a:lvl5pPr>
            <a:lvl6pPr marL="2276382" indent="0">
              <a:buNone/>
              <a:defRPr sz="900"/>
            </a:lvl6pPr>
            <a:lvl7pPr marL="2731659" indent="0">
              <a:buNone/>
              <a:defRPr sz="900"/>
            </a:lvl7pPr>
            <a:lvl8pPr marL="3186935" indent="0">
              <a:buNone/>
              <a:defRPr sz="900"/>
            </a:lvl8pPr>
            <a:lvl9pPr marL="364221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21"/>
            <a:ext cx="4114800" cy="5943600"/>
          </a:xfrm>
        </p:spPr>
        <p:txBody>
          <a:bodyPr/>
          <a:lstStyle>
            <a:lvl1pPr marL="0" indent="0">
              <a:buNone/>
              <a:defRPr sz="3200"/>
            </a:lvl1pPr>
            <a:lvl2pPr marL="455277" indent="0">
              <a:buNone/>
              <a:defRPr sz="2800"/>
            </a:lvl2pPr>
            <a:lvl3pPr marL="910552" indent="0">
              <a:buNone/>
              <a:defRPr sz="2400"/>
            </a:lvl3pPr>
            <a:lvl4pPr marL="1365830" indent="0">
              <a:buNone/>
              <a:defRPr sz="2000"/>
            </a:lvl4pPr>
            <a:lvl5pPr marL="1821106" indent="0">
              <a:buNone/>
              <a:defRPr sz="2000"/>
            </a:lvl5pPr>
            <a:lvl6pPr marL="2276382" indent="0">
              <a:buNone/>
              <a:defRPr sz="2000"/>
            </a:lvl6pPr>
            <a:lvl7pPr marL="2731659" indent="0">
              <a:buNone/>
              <a:defRPr sz="2000"/>
            </a:lvl7pPr>
            <a:lvl8pPr marL="3186935" indent="0">
              <a:buNone/>
              <a:defRPr sz="2000"/>
            </a:lvl8pPr>
            <a:lvl9pPr marL="3642212"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6"/>
            <a:ext cx="4114800" cy="1162578"/>
          </a:xfrm>
        </p:spPr>
        <p:txBody>
          <a:bodyPr/>
          <a:lstStyle>
            <a:lvl1pPr marL="0" indent="0">
              <a:buNone/>
              <a:defRPr sz="1400"/>
            </a:lvl1pPr>
            <a:lvl2pPr marL="455277" indent="0">
              <a:buNone/>
              <a:defRPr sz="1200"/>
            </a:lvl2pPr>
            <a:lvl3pPr marL="910552" indent="0">
              <a:buNone/>
              <a:defRPr sz="1000"/>
            </a:lvl3pPr>
            <a:lvl4pPr marL="1365830" indent="0">
              <a:buNone/>
              <a:defRPr sz="900"/>
            </a:lvl4pPr>
            <a:lvl5pPr marL="1821106" indent="0">
              <a:buNone/>
              <a:defRPr sz="900"/>
            </a:lvl5pPr>
            <a:lvl6pPr marL="2276382" indent="0">
              <a:buNone/>
              <a:defRPr sz="900"/>
            </a:lvl6pPr>
            <a:lvl7pPr marL="2731659" indent="0">
              <a:buNone/>
              <a:defRPr sz="900"/>
            </a:lvl7pPr>
            <a:lvl8pPr marL="3186935" indent="0">
              <a:buNone/>
              <a:defRPr sz="900"/>
            </a:lvl8pPr>
            <a:lvl9pPr marL="364221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69FDB92-7E38-45C6-A9B2-4D234F3DA808}" type="datetimeFigureOut">
              <a:rPr kumimoji="1" lang="ja-JP" altLang="en-US" smtClean="0"/>
              <a:pPr/>
              <a:t>2012/5/8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1CA9928-50D2-45D2-B9A1-1C4E627C25CB}"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1" y="396700"/>
            <a:ext cx="6172200" cy="1651000"/>
          </a:xfrm>
          <a:prstGeom prst="rect">
            <a:avLst/>
          </a:prstGeom>
        </p:spPr>
        <p:txBody>
          <a:bodyPr vert="horz" lIns="91054" tIns="45527" rIns="91054" bIns="45527"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311410"/>
            <a:ext cx="6172200" cy="6537501"/>
          </a:xfrm>
          <a:prstGeom prst="rect">
            <a:avLst/>
          </a:prstGeom>
        </p:spPr>
        <p:txBody>
          <a:bodyPr vert="horz" lIns="91054" tIns="45527" rIns="91054" bIns="45527"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3" y="9181407"/>
            <a:ext cx="1600200" cy="527401"/>
          </a:xfrm>
          <a:prstGeom prst="rect">
            <a:avLst/>
          </a:prstGeom>
        </p:spPr>
        <p:txBody>
          <a:bodyPr vert="horz" lIns="91054" tIns="45527" rIns="91054" bIns="45527" rtlCol="0" anchor="ctr"/>
          <a:lstStyle>
            <a:lvl1pPr algn="l">
              <a:defRPr sz="1200">
                <a:solidFill>
                  <a:schemeClr val="tx1">
                    <a:tint val="75000"/>
                  </a:schemeClr>
                </a:solidFill>
              </a:defRPr>
            </a:lvl1pPr>
          </a:lstStyle>
          <a:p>
            <a:fld id="{369FDB92-7E38-45C6-A9B2-4D234F3DA808}" type="datetimeFigureOut">
              <a:rPr kumimoji="1" lang="ja-JP" altLang="en-US" smtClean="0"/>
              <a:pPr/>
              <a:t>2012/5/8</a:t>
            </a:fld>
            <a:endParaRPr kumimoji="1" lang="ja-JP" altLang="en-US"/>
          </a:p>
        </p:txBody>
      </p:sp>
      <p:sp>
        <p:nvSpPr>
          <p:cNvPr id="5" name="フッター プレースホルダ 4"/>
          <p:cNvSpPr>
            <a:spLocks noGrp="1"/>
          </p:cNvSpPr>
          <p:nvPr>
            <p:ph type="ftr" sz="quarter" idx="3"/>
          </p:nvPr>
        </p:nvSpPr>
        <p:spPr>
          <a:xfrm>
            <a:off x="2343151" y="9181407"/>
            <a:ext cx="2171700" cy="527401"/>
          </a:xfrm>
          <a:prstGeom prst="rect">
            <a:avLst/>
          </a:prstGeom>
        </p:spPr>
        <p:txBody>
          <a:bodyPr vert="horz" lIns="91054" tIns="45527" rIns="91054" bIns="45527"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1" y="9181407"/>
            <a:ext cx="1600200" cy="527401"/>
          </a:xfrm>
          <a:prstGeom prst="rect">
            <a:avLst/>
          </a:prstGeom>
        </p:spPr>
        <p:txBody>
          <a:bodyPr vert="horz" lIns="91054" tIns="45527" rIns="91054" bIns="45527" rtlCol="0" anchor="ctr"/>
          <a:lstStyle>
            <a:lvl1pPr algn="r">
              <a:defRPr sz="1200">
                <a:solidFill>
                  <a:schemeClr val="tx1">
                    <a:tint val="75000"/>
                  </a:schemeClr>
                </a:solidFill>
              </a:defRPr>
            </a:lvl1pPr>
          </a:lstStyle>
          <a:p>
            <a:fld id="{91CA9928-50D2-45D2-B9A1-1C4E627C25CB}"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0552" rtl="0" eaLnBrk="1" latinLnBrk="0" hangingPunct="1">
        <a:spcBef>
          <a:spcPct val="0"/>
        </a:spcBef>
        <a:buNone/>
        <a:defRPr kumimoji="1" sz="4400" kern="1200">
          <a:solidFill>
            <a:schemeClr val="tx1"/>
          </a:solidFill>
          <a:latin typeface="+mj-lt"/>
          <a:ea typeface="+mj-ea"/>
          <a:cs typeface="+mj-cs"/>
        </a:defRPr>
      </a:lvl1pPr>
    </p:titleStyle>
    <p:bodyStyle>
      <a:lvl1pPr marL="341458" indent="-341458" algn="l" defTabSz="910552"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39824" indent="-284548" algn="l" defTabSz="910552"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38192" indent="-227638" algn="l" defTabSz="910552"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3467"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48744"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04020"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59296"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14573"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69849" indent="-227638" algn="l" defTabSz="910552"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0552" rtl="0" eaLnBrk="1" latinLnBrk="0" hangingPunct="1">
        <a:defRPr kumimoji="1" sz="1800" kern="1200">
          <a:solidFill>
            <a:schemeClr val="tx1"/>
          </a:solidFill>
          <a:latin typeface="+mn-lt"/>
          <a:ea typeface="+mn-ea"/>
          <a:cs typeface="+mn-cs"/>
        </a:defRPr>
      </a:lvl1pPr>
      <a:lvl2pPr marL="455277" algn="l" defTabSz="910552" rtl="0" eaLnBrk="1" latinLnBrk="0" hangingPunct="1">
        <a:defRPr kumimoji="1" sz="1800" kern="1200">
          <a:solidFill>
            <a:schemeClr val="tx1"/>
          </a:solidFill>
          <a:latin typeface="+mn-lt"/>
          <a:ea typeface="+mn-ea"/>
          <a:cs typeface="+mn-cs"/>
        </a:defRPr>
      </a:lvl2pPr>
      <a:lvl3pPr marL="910552" algn="l" defTabSz="910552" rtl="0" eaLnBrk="1" latinLnBrk="0" hangingPunct="1">
        <a:defRPr kumimoji="1" sz="1800" kern="1200">
          <a:solidFill>
            <a:schemeClr val="tx1"/>
          </a:solidFill>
          <a:latin typeface="+mn-lt"/>
          <a:ea typeface="+mn-ea"/>
          <a:cs typeface="+mn-cs"/>
        </a:defRPr>
      </a:lvl3pPr>
      <a:lvl4pPr marL="1365830" algn="l" defTabSz="910552" rtl="0" eaLnBrk="1" latinLnBrk="0" hangingPunct="1">
        <a:defRPr kumimoji="1" sz="1800" kern="1200">
          <a:solidFill>
            <a:schemeClr val="tx1"/>
          </a:solidFill>
          <a:latin typeface="+mn-lt"/>
          <a:ea typeface="+mn-ea"/>
          <a:cs typeface="+mn-cs"/>
        </a:defRPr>
      </a:lvl4pPr>
      <a:lvl5pPr marL="1821106" algn="l" defTabSz="910552" rtl="0" eaLnBrk="1" latinLnBrk="0" hangingPunct="1">
        <a:defRPr kumimoji="1" sz="1800" kern="1200">
          <a:solidFill>
            <a:schemeClr val="tx1"/>
          </a:solidFill>
          <a:latin typeface="+mn-lt"/>
          <a:ea typeface="+mn-ea"/>
          <a:cs typeface="+mn-cs"/>
        </a:defRPr>
      </a:lvl5pPr>
      <a:lvl6pPr marL="2276382" algn="l" defTabSz="910552" rtl="0" eaLnBrk="1" latinLnBrk="0" hangingPunct="1">
        <a:defRPr kumimoji="1" sz="1800" kern="1200">
          <a:solidFill>
            <a:schemeClr val="tx1"/>
          </a:solidFill>
          <a:latin typeface="+mn-lt"/>
          <a:ea typeface="+mn-ea"/>
          <a:cs typeface="+mn-cs"/>
        </a:defRPr>
      </a:lvl6pPr>
      <a:lvl7pPr marL="2731659" algn="l" defTabSz="910552" rtl="0" eaLnBrk="1" latinLnBrk="0" hangingPunct="1">
        <a:defRPr kumimoji="1" sz="1800" kern="1200">
          <a:solidFill>
            <a:schemeClr val="tx1"/>
          </a:solidFill>
          <a:latin typeface="+mn-lt"/>
          <a:ea typeface="+mn-ea"/>
          <a:cs typeface="+mn-cs"/>
        </a:defRPr>
      </a:lvl7pPr>
      <a:lvl8pPr marL="3186935" algn="l" defTabSz="910552" rtl="0" eaLnBrk="1" latinLnBrk="0" hangingPunct="1">
        <a:defRPr kumimoji="1" sz="1800" kern="1200">
          <a:solidFill>
            <a:schemeClr val="tx1"/>
          </a:solidFill>
          <a:latin typeface="+mn-lt"/>
          <a:ea typeface="+mn-ea"/>
          <a:cs typeface="+mn-cs"/>
        </a:defRPr>
      </a:lvl8pPr>
      <a:lvl9pPr marL="3642212" algn="l" defTabSz="91055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ww.kaigo-center.or.jp/center/" TargetMode="External"/><Relationship Id="rId3" Type="http://schemas.openxmlformats.org/officeDocument/2006/relationships/hyperlink" Target="http://www.mhlw.go.jp/link/index.html" TargetMode="External"/><Relationship Id="rId7" Type="http://schemas.openxmlformats.org/officeDocument/2006/relationships/hyperlink" Target="http://www.jaspa.gr.jp/" TargetMode="External"/><Relationship Id="rId2" Type="http://schemas.openxmlformats.org/officeDocument/2006/relationships/hyperlink" Target="http://www.mhlw.go.jp/general/seido/josei/kyufukin/e-top.html" TargetMode="External"/><Relationship Id="rId1" Type="http://schemas.openxmlformats.org/officeDocument/2006/relationships/slideLayout" Target="../slideLayouts/slideLayout2.xml"/><Relationship Id="rId6" Type="http://schemas.openxmlformats.org/officeDocument/2006/relationships/hyperlink" Target="http://www.fukushiyogu.or.jp/" TargetMode="External"/><Relationship Id="rId5" Type="http://schemas.openxmlformats.org/officeDocument/2006/relationships/hyperlink" Target="http://www.techno-aids.or.jp/" TargetMode="External"/><Relationship Id="rId10" Type="http://schemas.openxmlformats.org/officeDocument/2006/relationships/hyperlink" Target="http://www.mhlw.go.jp/new-info/kobetu/roudou/gyousei/kantoku/090501-1.html" TargetMode="External"/><Relationship Id="rId4" Type="http://schemas.openxmlformats.org/officeDocument/2006/relationships/hyperlink" Target="http://www.mhlw.go.jp/kyujin/hwmap.html" TargetMode="External"/><Relationship Id="rId9" Type="http://schemas.openxmlformats.org/officeDocument/2006/relationships/hyperlink" Target="http://www.jniosh.go.jp/results/2007/0621/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163468" y="4063380"/>
            <a:ext cx="6531063" cy="512295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marL="1783167" indent="-1783167">
              <a:tabLst>
                <a:tab pos="1432224" algn="l"/>
                <a:tab pos="1612437" algn="l"/>
                <a:tab pos="1878015" algn="l"/>
              </a:tabLst>
            </a:pPr>
            <a:r>
              <a:rPr lang="ja-JP" altLang="en-US" sz="1600" spc="-150" dirty="0" smtClean="0">
                <a:solidFill>
                  <a:schemeClr val="tx1"/>
                </a:solidFill>
                <a:latin typeface="メイリオ" pitchFamily="50" charset="-128"/>
                <a:ea typeface="メイリオ" pitchFamily="50" charset="-128"/>
              </a:rPr>
              <a:t> </a:t>
            </a:r>
            <a:endParaRPr lang="ja-JP" altLang="en-US" sz="1600" dirty="0">
              <a:latin typeface="メイリオ" pitchFamily="50" charset="-128"/>
              <a:ea typeface="メイリオ" pitchFamily="50" charset="-128"/>
            </a:endParaRPr>
          </a:p>
        </p:txBody>
      </p:sp>
      <p:sp>
        <p:nvSpPr>
          <p:cNvPr id="28" name="正方形/長方形 27"/>
          <p:cNvSpPr/>
          <p:nvPr/>
        </p:nvSpPr>
        <p:spPr>
          <a:xfrm>
            <a:off x="177009" y="1714790"/>
            <a:ext cx="6505144" cy="2323306"/>
          </a:xfrm>
          <a:prstGeom prst="rect">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36000" bIns="45527" rtlCol="0" anchor="ctr"/>
          <a:lstStyle/>
          <a:p>
            <a:pPr marL="1783167" indent="-1783167">
              <a:lnSpc>
                <a:spcPts val="1500"/>
              </a:lnSpc>
              <a:tabLst>
                <a:tab pos="1432224" algn="l"/>
                <a:tab pos="1612437" algn="l"/>
                <a:tab pos="1878015" algn="l"/>
              </a:tabLst>
            </a:pPr>
            <a:endParaRPr lang="en-US" altLang="ja-JP" sz="1500" spc="-150" dirty="0" smtClean="0">
              <a:solidFill>
                <a:schemeClr val="tx1"/>
              </a:solidFill>
              <a:latin typeface="メイリオ" pitchFamily="50" charset="-128"/>
              <a:ea typeface="メイリオ" pitchFamily="50" charset="-128"/>
            </a:endParaRPr>
          </a:p>
          <a:p>
            <a:pPr marL="1783167" indent="-1783167">
              <a:lnSpc>
                <a:spcPts val="1000"/>
              </a:lnSpc>
              <a:tabLst>
                <a:tab pos="1432224" algn="l"/>
                <a:tab pos="1612437" algn="l"/>
                <a:tab pos="1878015" algn="l"/>
              </a:tabLst>
            </a:pPr>
            <a:endParaRPr lang="en-US" altLang="ja-JP" sz="1200" b="1" spc="-150" dirty="0" smtClean="0">
              <a:solidFill>
                <a:schemeClr val="tx1"/>
              </a:solidFill>
              <a:latin typeface="メイリオ" pitchFamily="50" charset="-128"/>
              <a:ea typeface="メイリオ" pitchFamily="50" charset="-128"/>
            </a:endParaRPr>
          </a:p>
          <a:p>
            <a:pPr>
              <a:lnSpc>
                <a:spcPts val="1500"/>
              </a:lnSpc>
              <a:tabLst>
                <a:tab pos="1432224" algn="l"/>
                <a:tab pos="1612437" algn="l"/>
                <a:tab pos="1878015" algn="l"/>
              </a:tabLst>
            </a:pPr>
            <a:r>
              <a:rPr lang="ja-JP" altLang="en-US" sz="1100" spc="-150" dirty="0" smtClean="0">
                <a:solidFill>
                  <a:schemeClr val="tx1"/>
                </a:solidFill>
                <a:latin typeface="メイリオ" pitchFamily="50" charset="-128"/>
                <a:ea typeface="メイリオ" pitchFamily="50" charset="-128"/>
              </a:rPr>
              <a:t> </a:t>
            </a:r>
            <a:r>
              <a:rPr lang="ja-JP" altLang="en-US" sz="1050" spc="-150" dirty="0" smtClean="0">
                <a:solidFill>
                  <a:schemeClr val="tx1"/>
                </a:solidFill>
                <a:latin typeface="メイリオ" pitchFamily="50" charset="-128"/>
                <a:ea typeface="メイリオ" pitchFamily="50" charset="-128"/>
              </a:rPr>
              <a:t>  　</a:t>
            </a:r>
            <a:r>
              <a:rPr lang="ja-JP" altLang="en-US" sz="1050" dirty="0" smtClean="0">
                <a:solidFill>
                  <a:schemeClr val="tx1"/>
                </a:solidFill>
                <a:latin typeface="メイリオ" pitchFamily="50" charset="-128"/>
                <a:ea typeface="メイリオ" pitchFamily="50" charset="-128"/>
              </a:rPr>
              <a:t>介護労働者の身体的負担の軽減、賃金など処遇の向上、労働時間などの労働条件、職場環境の改善などの雇用管理の改善を総合的に進め、介護労働者の労働環境の向上を図った事業主のための助成金です。</a:t>
            </a:r>
            <a:endParaRPr lang="en-US" altLang="ja-JP" sz="1050" dirty="0" smtClean="0">
              <a:solidFill>
                <a:schemeClr val="tx1"/>
              </a:solidFill>
              <a:latin typeface="メイリオ" pitchFamily="50" charset="-128"/>
              <a:ea typeface="メイリオ" pitchFamily="50" charset="-128"/>
            </a:endParaRPr>
          </a:p>
          <a:p>
            <a:pPr marL="1782763" indent="-1782763">
              <a:lnSpc>
                <a:spcPts val="1500"/>
              </a:lnSpc>
              <a:tabLst>
                <a:tab pos="1432224" algn="l"/>
                <a:tab pos="1612437" algn="l"/>
                <a:tab pos="1878015" algn="l"/>
              </a:tabLst>
            </a:pPr>
            <a:r>
              <a:rPr lang="ja-JP" altLang="en-US" sz="1050" dirty="0" smtClean="0">
                <a:solidFill>
                  <a:schemeClr val="tx1"/>
                </a:solidFill>
                <a:latin typeface="メイリオ" pitchFamily="50" charset="-128"/>
                <a:ea typeface="メイリオ" pitchFamily="50" charset="-128"/>
              </a:rPr>
              <a:t>　事業主が行った雇用管理改善の内容に応じて、次の２種類の助成があります。</a:t>
            </a:r>
            <a:endParaRPr lang="en-US" altLang="ja-JP" sz="1050" dirty="0" smtClean="0">
              <a:solidFill>
                <a:schemeClr val="tx1"/>
              </a:solidFill>
              <a:latin typeface="メイリオ" pitchFamily="50" charset="-128"/>
              <a:ea typeface="メイリオ" pitchFamily="50" charset="-128"/>
            </a:endParaRPr>
          </a:p>
          <a:p>
            <a:pPr marL="1783167" indent="-1783167">
              <a:lnSpc>
                <a:spcPts val="500"/>
              </a:lnSpc>
              <a:tabLst>
                <a:tab pos="1432224" algn="l"/>
                <a:tab pos="1612437" algn="l"/>
                <a:tab pos="1878015" algn="l"/>
              </a:tabLst>
            </a:pPr>
            <a:endParaRPr lang="en-US" altLang="ja-JP" sz="1200" b="1" spc="-150" dirty="0" smtClean="0">
              <a:solidFill>
                <a:schemeClr val="tx1"/>
              </a:solidFill>
              <a:latin typeface="メイリオ" pitchFamily="50" charset="-128"/>
              <a:ea typeface="メイリオ" pitchFamily="50" charset="-128"/>
            </a:endParaRPr>
          </a:p>
          <a:p>
            <a:pPr marL="1783167" indent="-1783167">
              <a:lnSpc>
                <a:spcPts val="1500"/>
              </a:lnSpc>
              <a:tabLst>
                <a:tab pos="1432224" algn="l"/>
                <a:tab pos="1612437" algn="l"/>
                <a:tab pos="1878015" algn="l"/>
              </a:tabLst>
            </a:pPr>
            <a:r>
              <a:rPr lang="en-US" altLang="ja-JP" sz="1100" b="1" spc="-150" dirty="0" smtClean="0">
                <a:solidFill>
                  <a:srgbClr val="002060"/>
                </a:solidFill>
                <a:latin typeface="メイリオ" pitchFamily="50" charset="-128"/>
                <a:ea typeface="メイリオ" pitchFamily="50" charset="-128"/>
              </a:rPr>
              <a:t>【 </a:t>
            </a:r>
            <a:r>
              <a:rPr lang="ja-JP" altLang="en-US" sz="1100" b="1" dirty="0" smtClean="0">
                <a:solidFill>
                  <a:srgbClr val="002060"/>
                </a:solidFill>
                <a:latin typeface="メイリオ" pitchFamily="50" charset="-128"/>
                <a:ea typeface="メイリオ" pitchFamily="50" charset="-128"/>
              </a:rPr>
              <a:t>介護福祉機器等助成</a:t>
            </a:r>
            <a:r>
              <a:rPr lang="ja-JP" altLang="en-US" sz="1100" b="1" spc="-150" dirty="0" smtClean="0">
                <a:solidFill>
                  <a:srgbClr val="002060"/>
                </a:solidFill>
                <a:latin typeface="メイリオ" pitchFamily="50" charset="-128"/>
                <a:ea typeface="メイリオ" pitchFamily="50" charset="-128"/>
              </a:rPr>
              <a:t> </a:t>
            </a:r>
            <a:r>
              <a:rPr lang="en-US" altLang="ja-JP" sz="1100" b="1" spc="-150" dirty="0" smtClean="0">
                <a:solidFill>
                  <a:srgbClr val="002060"/>
                </a:solidFill>
                <a:latin typeface="メイリオ" pitchFamily="50" charset="-128"/>
                <a:ea typeface="メイリオ" pitchFamily="50" charset="-128"/>
              </a:rPr>
              <a:t>】</a:t>
            </a:r>
            <a:r>
              <a:rPr lang="en-US" altLang="ja-JP" sz="1200" b="1" spc="-150" dirty="0" smtClean="0">
                <a:solidFill>
                  <a:srgbClr val="002060"/>
                </a:solidFill>
                <a:latin typeface="メイリオ" pitchFamily="50" charset="-128"/>
                <a:ea typeface="メイリオ" pitchFamily="50" charset="-128"/>
              </a:rPr>
              <a:t> </a:t>
            </a:r>
            <a:r>
              <a:rPr lang="en-US" altLang="ja-JP" sz="1200" spc="-150" dirty="0" smtClean="0">
                <a:solidFill>
                  <a:srgbClr val="002060"/>
                </a:solidFill>
                <a:latin typeface="メイリオ" pitchFamily="50" charset="-128"/>
                <a:ea typeface="メイリオ" pitchFamily="50" charset="-128"/>
              </a:rPr>
              <a:t>  </a:t>
            </a:r>
          </a:p>
          <a:p>
            <a:pPr marL="1783167" indent="-1783167">
              <a:lnSpc>
                <a:spcPts val="1300"/>
              </a:lnSpc>
              <a:tabLst>
                <a:tab pos="1432224" algn="l"/>
                <a:tab pos="1612437" algn="l"/>
                <a:tab pos="1878015" algn="l"/>
              </a:tabLst>
            </a:pPr>
            <a:r>
              <a:rPr lang="ja-JP" altLang="en-US" sz="1500" spc="-150" dirty="0" smtClean="0">
                <a:solidFill>
                  <a:schemeClr val="tx1"/>
                </a:solidFill>
                <a:latin typeface="メイリオ" pitchFamily="50" charset="-128"/>
                <a:ea typeface="メイリオ" pitchFamily="50" charset="-128"/>
              </a:rPr>
              <a:t>   </a:t>
            </a:r>
            <a:r>
              <a:rPr lang="ja-JP" altLang="en-US" sz="900" spc="-150" dirty="0" smtClean="0">
                <a:solidFill>
                  <a:schemeClr val="tx1"/>
                </a:solidFill>
                <a:latin typeface="メイリオ" pitchFamily="50" charset="-128"/>
                <a:ea typeface="メイリオ" pitchFamily="50" charset="-128"/>
              </a:rPr>
              <a:t>介護</a:t>
            </a:r>
            <a:r>
              <a:rPr lang="ja-JP" altLang="en-US" sz="900" dirty="0" smtClean="0">
                <a:solidFill>
                  <a:schemeClr val="tx1"/>
                </a:solidFill>
                <a:latin typeface="メイリオ" pitchFamily="50" charset="-128"/>
                <a:ea typeface="メイリオ" pitchFamily="50" charset="-128"/>
              </a:rPr>
              <a:t>サービスの提供事業主が、介護労働者の身体的負担を軽減するために、新たに介護福祉機器を導入し、適切な運用を</a:t>
            </a:r>
            <a:endParaRPr lang="en-US" altLang="ja-JP" sz="900" dirty="0" smtClean="0">
              <a:solidFill>
                <a:schemeClr val="tx1"/>
              </a:solidFill>
              <a:latin typeface="メイリオ" pitchFamily="50" charset="-128"/>
              <a:ea typeface="メイリオ" pitchFamily="50" charset="-128"/>
            </a:endParaRPr>
          </a:p>
          <a:p>
            <a:pPr marL="1783167" indent="-1783167">
              <a:lnSpc>
                <a:spcPts val="1300"/>
              </a:lnSpc>
              <a:tabLst>
                <a:tab pos="1432224" algn="l"/>
                <a:tab pos="1612437" algn="l"/>
                <a:tab pos="1878015" algn="l"/>
              </a:tabLst>
            </a:pPr>
            <a:r>
              <a:rPr lang="ja-JP" altLang="en-US" sz="900" dirty="0" smtClean="0">
                <a:solidFill>
                  <a:schemeClr val="tx1"/>
                </a:solidFill>
                <a:latin typeface="メイリオ" pitchFamily="50" charset="-128"/>
                <a:ea typeface="メイリオ" pitchFamily="50" charset="-128"/>
              </a:rPr>
              <a:t>行うことにより、労働環境の改善がみられた場合に、</a:t>
            </a:r>
            <a:r>
              <a:rPr lang="ja-JP" altLang="en-US" sz="900" b="1" u="sng" dirty="0" smtClean="0">
                <a:solidFill>
                  <a:schemeClr val="tx1"/>
                </a:solidFill>
                <a:latin typeface="メイリオ" pitchFamily="50" charset="-128"/>
                <a:ea typeface="メイリオ" pitchFamily="50" charset="-128"/>
              </a:rPr>
              <a:t>介護福祉機器の導入費用の１／２（上限</a:t>
            </a:r>
            <a:r>
              <a:rPr lang="en-US" altLang="ja-JP" sz="900" b="1" u="sng" dirty="0" smtClean="0">
                <a:solidFill>
                  <a:schemeClr val="tx1"/>
                </a:solidFill>
                <a:latin typeface="メイリオ" pitchFamily="50" charset="-128"/>
                <a:ea typeface="メイリオ" pitchFamily="50" charset="-128"/>
              </a:rPr>
              <a:t>300</a:t>
            </a:r>
            <a:r>
              <a:rPr lang="ja-JP" altLang="en-US" sz="900" b="1" u="sng" dirty="0" smtClean="0">
                <a:solidFill>
                  <a:schemeClr val="tx1"/>
                </a:solidFill>
                <a:latin typeface="メイリオ" pitchFamily="50" charset="-128"/>
                <a:ea typeface="メイリオ" pitchFamily="50" charset="-128"/>
              </a:rPr>
              <a:t>万円）</a:t>
            </a:r>
            <a:r>
              <a:rPr lang="ja-JP" altLang="en-US" sz="900" dirty="0" smtClean="0">
                <a:solidFill>
                  <a:schemeClr val="tx1"/>
                </a:solidFill>
                <a:latin typeface="メイリオ" pitchFamily="50" charset="-128"/>
                <a:ea typeface="メイリオ" pitchFamily="50" charset="-128"/>
              </a:rPr>
              <a:t>を 支給</a:t>
            </a:r>
            <a:r>
              <a:rPr lang="ja-JP" altLang="en-US" sz="900" spc="-150" dirty="0" smtClean="0">
                <a:solidFill>
                  <a:schemeClr val="tx1"/>
                </a:solidFill>
                <a:latin typeface="メイリオ" pitchFamily="50" charset="-128"/>
                <a:ea typeface="メイリオ" pitchFamily="50" charset="-128"/>
              </a:rPr>
              <a:t>します。</a:t>
            </a:r>
            <a:endParaRPr lang="en-US" altLang="ja-JP" sz="900" spc="-150" dirty="0" smtClean="0">
              <a:solidFill>
                <a:schemeClr val="tx1"/>
              </a:solidFill>
              <a:latin typeface="メイリオ" pitchFamily="50" charset="-128"/>
              <a:ea typeface="メイリオ" pitchFamily="50" charset="-128"/>
            </a:endParaRPr>
          </a:p>
          <a:p>
            <a:pPr marL="1783167" indent="-1783167">
              <a:lnSpc>
                <a:spcPts val="1300"/>
              </a:lnSpc>
              <a:tabLst>
                <a:tab pos="1432224" algn="l"/>
                <a:tab pos="1612437" algn="l"/>
                <a:tab pos="1878015" algn="l"/>
              </a:tabLst>
            </a:pPr>
            <a:r>
              <a:rPr lang="ja-JP" altLang="en-US" sz="900" dirty="0" smtClean="0">
                <a:solidFill>
                  <a:schemeClr val="tx1"/>
                </a:solidFill>
                <a:latin typeface="メイリオ" pitchFamily="50" charset="-128"/>
                <a:ea typeface="メイリオ" pitchFamily="50" charset="-128"/>
              </a:rPr>
              <a:t>この助成を受けるには、あらかじめ「導入・運用計画」を作成し、都道府県労働局の認定を受けることが必要です。</a:t>
            </a:r>
            <a:endParaRPr lang="en-US" altLang="ja-JP" sz="900" dirty="0" smtClean="0">
              <a:solidFill>
                <a:schemeClr val="tx1"/>
              </a:solidFill>
              <a:latin typeface="メイリオ" pitchFamily="50" charset="-128"/>
              <a:ea typeface="メイリオ" pitchFamily="50" charset="-128"/>
            </a:endParaRPr>
          </a:p>
          <a:p>
            <a:pPr marL="1783167" indent="-1783167">
              <a:lnSpc>
                <a:spcPts val="1500"/>
              </a:lnSpc>
              <a:tabLst>
                <a:tab pos="1432224" algn="l"/>
                <a:tab pos="1612437" algn="l"/>
                <a:tab pos="1878015" algn="l"/>
              </a:tabLst>
            </a:pPr>
            <a:r>
              <a:rPr lang="en-US" altLang="ja-JP" sz="1100" b="1" spc="-150" dirty="0" smtClean="0">
                <a:solidFill>
                  <a:srgbClr val="002060"/>
                </a:solidFill>
                <a:latin typeface="メイリオ" pitchFamily="50" charset="-128"/>
                <a:ea typeface="メイリオ" pitchFamily="50" charset="-128"/>
              </a:rPr>
              <a:t>【 </a:t>
            </a:r>
            <a:r>
              <a:rPr lang="ja-JP" altLang="en-US" sz="1100" b="1" dirty="0" smtClean="0">
                <a:solidFill>
                  <a:srgbClr val="002060"/>
                </a:solidFill>
                <a:latin typeface="メイリオ" pitchFamily="50" charset="-128"/>
                <a:ea typeface="メイリオ" pitchFamily="50" charset="-128"/>
              </a:rPr>
              <a:t>雇用管理制度等助成 </a:t>
            </a:r>
            <a:r>
              <a:rPr lang="en-US" altLang="ja-JP" sz="1100" b="1" spc="-150" dirty="0" smtClean="0">
                <a:solidFill>
                  <a:srgbClr val="002060"/>
                </a:solidFill>
                <a:latin typeface="メイリオ" pitchFamily="50" charset="-128"/>
                <a:ea typeface="メイリオ" pitchFamily="50" charset="-128"/>
              </a:rPr>
              <a:t>】</a:t>
            </a:r>
            <a:r>
              <a:rPr lang="en-US" altLang="ja-JP" sz="1100" spc="-150" dirty="0" smtClean="0">
                <a:solidFill>
                  <a:srgbClr val="002060"/>
                </a:solidFill>
                <a:latin typeface="メイリオ" pitchFamily="50" charset="-128"/>
                <a:ea typeface="メイリオ" pitchFamily="50" charset="-128"/>
              </a:rPr>
              <a:t>  </a:t>
            </a:r>
          </a:p>
          <a:p>
            <a:pPr>
              <a:lnSpc>
                <a:spcPts val="1300"/>
              </a:lnSpc>
              <a:tabLst>
                <a:tab pos="1432224" algn="l"/>
                <a:tab pos="1612437" algn="l"/>
                <a:tab pos="1878015" algn="l"/>
              </a:tabLst>
            </a:pPr>
            <a:r>
              <a:rPr lang="ja-JP" altLang="en-US" sz="1500" spc="-150" dirty="0" smtClean="0">
                <a:solidFill>
                  <a:schemeClr val="tx1"/>
                </a:solidFill>
                <a:latin typeface="メイリオ" pitchFamily="50" charset="-128"/>
                <a:ea typeface="メイリオ" pitchFamily="50" charset="-128"/>
              </a:rPr>
              <a:t>   </a:t>
            </a:r>
            <a:r>
              <a:rPr lang="ja-JP" altLang="en-US" sz="900" spc="-150" dirty="0" smtClean="0">
                <a:solidFill>
                  <a:schemeClr val="tx1"/>
                </a:solidFill>
                <a:latin typeface="メイリオ" pitchFamily="50" charset="-128"/>
                <a:ea typeface="メイリオ" pitchFamily="50" charset="-128"/>
              </a:rPr>
              <a:t>介護</a:t>
            </a:r>
            <a:r>
              <a:rPr lang="ja-JP" altLang="en-US" sz="900" dirty="0" smtClean="0">
                <a:solidFill>
                  <a:schemeClr val="tx1"/>
                </a:solidFill>
                <a:latin typeface="メイリオ" pitchFamily="50" charset="-128"/>
                <a:ea typeface="メイリオ" pitchFamily="50" charset="-128"/>
              </a:rPr>
              <a:t>サービスの提供事業主が、介護労働者の福祉の増進を図るために、雇用管理改善につながる制度等を導入し、適切に実施することにより、一定の効果が得られた場合に、</a:t>
            </a:r>
            <a:r>
              <a:rPr lang="ja-JP" altLang="en-US" sz="900" b="1" u="sng" dirty="0" smtClean="0">
                <a:solidFill>
                  <a:schemeClr val="tx1"/>
                </a:solidFill>
                <a:latin typeface="メイリオ" pitchFamily="50" charset="-128"/>
                <a:ea typeface="メイリオ" pitchFamily="50" charset="-128"/>
              </a:rPr>
              <a:t>制度等の導入に要した費用の１／２（上限</a:t>
            </a:r>
            <a:r>
              <a:rPr lang="en-US" altLang="ja-JP" sz="900" b="1" u="sng" dirty="0" smtClean="0">
                <a:solidFill>
                  <a:schemeClr val="tx1"/>
                </a:solidFill>
                <a:latin typeface="メイリオ" pitchFamily="50" charset="-128"/>
                <a:ea typeface="メイリオ" pitchFamily="50" charset="-128"/>
              </a:rPr>
              <a:t>100</a:t>
            </a:r>
            <a:r>
              <a:rPr lang="ja-JP" altLang="en-US" sz="900" b="1" u="sng" dirty="0" smtClean="0">
                <a:solidFill>
                  <a:schemeClr val="tx1"/>
                </a:solidFill>
                <a:latin typeface="メイリオ" pitchFamily="50" charset="-128"/>
                <a:ea typeface="メイリオ" pitchFamily="50" charset="-128"/>
              </a:rPr>
              <a:t>万円）</a:t>
            </a:r>
            <a:r>
              <a:rPr lang="ja-JP" altLang="en-US" sz="900" dirty="0" smtClean="0">
                <a:solidFill>
                  <a:schemeClr val="tx1"/>
                </a:solidFill>
                <a:latin typeface="メイリオ" pitchFamily="50" charset="-128"/>
                <a:ea typeface="メイリオ" pitchFamily="50" charset="-128"/>
              </a:rPr>
              <a:t>を 支給</a:t>
            </a:r>
            <a:r>
              <a:rPr lang="ja-JP" altLang="en-US" sz="900" spc="-150" dirty="0" smtClean="0">
                <a:solidFill>
                  <a:schemeClr val="tx1"/>
                </a:solidFill>
                <a:latin typeface="メイリオ" pitchFamily="50" charset="-128"/>
                <a:ea typeface="メイリオ" pitchFamily="50" charset="-128"/>
              </a:rPr>
              <a:t>します。</a:t>
            </a:r>
            <a:endParaRPr lang="en-US" altLang="ja-JP" sz="900" spc="-150" dirty="0" smtClean="0">
              <a:solidFill>
                <a:schemeClr val="tx1"/>
              </a:solidFill>
              <a:latin typeface="メイリオ" pitchFamily="50" charset="-128"/>
              <a:ea typeface="メイリオ" pitchFamily="50" charset="-128"/>
            </a:endParaRPr>
          </a:p>
          <a:p>
            <a:pPr marL="1783167" indent="-1783167">
              <a:lnSpc>
                <a:spcPts val="1300"/>
              </a:lnSpc>
              <a:tabLst>
                <a:tab pos="1432224" algn="l"/>
                <a:tab pos="1612437" algn="l"/>
                <a:tab pos="1878015" algn="l"/>
              </a:tabLst>
            </a:pPr>
            <a:r>
              <a:rPr lang="ja-JP" altLang="en-US" sz="900" spc="-20" dirty="0" smtClean="0">
                <a:solidFill>
                  <a:schemeClr val="tx1"/>
                </a:solidFill>
                <a:latin typeface="メイリオ" pitchFamily="50" charset="-128"/>
                <a:ea typeface="メイリオ" pitchFamily="50" charset="-128"/>
              </a:rPr>
              <a:t>この助成を受けるには、あらかじめ「雇用管理制度整備等計画」を作成し、都道府県労働局の認定を受けることが必要です。</a:t>
            </a:r>
            <a:endParaRPr lang="ja-JP" altLang="en-US" sz="900" spc="-20" dirty="0" smtClean="0">
              <a:latin typeface="メイリオ" pitchFamily="50" charset="-128"/>
              <a:ea typeface="メイリオ" pitchFamily="50" charset="-128"/>
            </a:endParaRPr>
          </a:p>
          <a:p>
            <a:pPr marL="1783167" indent="-1783167">
              <a:lnSpc>
                <a:spcPts val="1500"/>
              </a:lnSpc>
              <a:tabLst>
                <a:tab pos="1432224" algn="l"/>
                <a:tab pos="1612437" algn="l"/>
                <a:tab pos="1878015" algn="l"/>
              </a:tabLst>
            </a:pPr>
            <a:endParaRPr lang="ja-JP" altLang="en-US" sz="900" dirty="0">
              <a:latin typeface="メイリオ" pitchFamily="50" charset="-128"/>
              <a:ea typeface="メイリオ" pitchFamily="50" charset="-128"/>
            </a:endParaRPr>
          </a:p>
        </p:txBody>
      </p:sp>
      <p:grpSp>
        <p:nvGrpSpPr>
          <p:cNvPr id="15" name="グループ化 14"/>
          <p:cNvGrpSpPr/>
          <p:nvPr/>
        </p:nvGrpSpPr>
        <p:grpSpPr>
          <a:xfrm>
            <a:off x="1473546" y="9141831"/>
            <a:ext cx="3899670" cy="432048"/>
            <a:chOff x="1570490" y="8278807"/>
            <a:chExt cx="2135447" cy="465689"/>
          </a:xfrm>
        </p:grpSpPr>
        <p:pic>
          <p:nvPicPr>
            <p:cNvPr id="16" name="Picture 5"/>
            <p:cNvPicPr>
              <a:picLocks noChangeAspect="1" noChangeArrowheads="1"/>
            </p:cNvPicPr>
            <p:nvPr/>
          </p:nvPicPr>
          <p:blipFill>
            <a:blip r:embed="rId3" cstate="print"/>
            <a:srcRect/>
            <a:stretch>
              <a:fillRect/>
            </a:stretch>
          </p:blipFill>
          <p:spPr bwMode="auto">
            <a:xfrm>
              <a:off x="1570490" y="8278807"/>
              <a:ext cx="239198" cy="465689"/>
            </a:xfrm>
            <a:prstGeom prst="rect">
              <a:avLst/>
            </a:prstGeom>
            <a:noFill/>
          </p:spPr>
        </p:pic>
        <p:sp>
          <p:nvSpPr>
            <p:cNvPr id="17" name="Rectangle 7"/>
            <p:cNvSpPr>
              <a:spLocks noChangeArrowheads="1"/>
            </p:cNvSpPr>
            <p:nvPr/>
          </p:nvSpPr>
          <p:spPr bwMode="auto">
            <a:xfrm>
              <a:off x="1781311" y="8400026"/>
              <a:ext cx="1924626" cy="2985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ja-JP" altLang="en-US" sz="1200" b="1" dirty="0" smtClean="0">
                  <a:latin typeface="メイリオ" pitchFamily="50" charset="-128"/>
                  <a:ea typeface="メイリオ" pitchFamily="50" charset="-128"/>
                  <a:cs typeface="Times New Roman" pitchFamily="18" charset="0"/>
                </a:rPr>
                <a:t>厚生労働省・都道府県労働局・ハローワーク</a:t>
              </a:r>
              <a:endParaRPr lang="en-US" altLang="ja-JP" sz="1200" spc="-298" dirty="0" smtClean="0">
                <a:latin typeface="メイリオ" pitchFamily="50" charset="-128"/>
                <a:ea typeface="メイリオ" pitchFamily="50" charset="-128"/>
                <a:cs typeface="ＭＳ Ｐゴシック" pitchFamily="50" charset="-128"/>
              </a:endParaRPr>
            </a:p>
          </p:txBody>
        </p:sp>
      </p:grpSp>
      <p:sp>
        <p:nvSpPr>
          <p:cNvPr id="25" name="正方形/長方形 24"/>
          <p:cNvSpPr/>
          <p:nvPr/>
        </p:nvSpPr>
        <p:spPr>
          <a:xfrm>
            <a:off x="2" y="660444"/>
            <a:ext cx="6858000" cy="64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36000" rIns="91054" bIns="45527" rtlCol="0" anchor="ctr" anchorCtr="0"/>
          <a:lstStyle/>
          <a:p>
            <a:pPr algn="ctr">
              <a:lnSpc>
                <a:spcPct val="150000"/>
              </a:lnSpc>
            </a:pPr>
            <a:r>
              <a:rPr lang="ja-JP" altLang="en-US" sz="3200" b="1" dirty="0" smtClean="0">
                <a:latin typeface="メイリオ" pitchFamily="50" charset="-128"/>
                <a:ea typeface="メイリオ" pitchFamily="50" charset="-128"/>
              </a:rPr>
              <a:t>介護労働環境向上奨励金 </a:t>
            </a:r>
            <a:r>
              <a:rPr lang="ja-JP" altLang="en-US" b="1" dirty="0" smtClean="0">
                <a:latin typeface="メイリオ" pitchFamily="50" charset="-128"/>
                <a:ea typeface="メイリオ" pitchFamily="50" charset="-128"/>
              </a:rPr>
              <a:t>のご案内</a:t>
            </a:r>
            <a:endParaRPr lang="ja-JP" altLang="en-US" sz="3200" b="1" dirty="0">
              <a:latin typeface="メイリオ" pitchFamily="50" charset="-128"/>
              <a:ea typeface="メイリオ" pitchFamily="50" charset="-128"/>
            </a:endParaRPr>
          </a:p>
        </p:txBody>
      </p:sp>
      <p:sp>
        <p:nvSpPr>
          <p:cNvPr id="26" name="テキスト ボックス 25"/>
          <p:cNvSpPr txBox="1"/>
          <p:nvPr/>
        </p:nvSpPr>
        <p:spPr>
          <a:xfrm>
            <a:off x="135106" y="377648"/>
            <a:ext cx="6624736" cy="338164"/>
          </a:xfrm>
          <a:prstGeom prst="rect">
            <a:avLst/>
          </a:prstGeom>
          <a:noFill/>
          <a:ln>
            <a:noFill/>
          </a:ln>
        </p:spPr>
        <p:txBody>
          <a:bodyPr wrap="square" lIns="91054" tIns="45527" rIns="91054" bIns="45527" rtlCol="0">
            <a:spAutoFit/>
          </a:bodyPr>
          <a:lstStyle/>
          <a:p>
            <a:pPr algn="ctr"/>
            <a:r>
              <a:rPr lang="ja-JP" altLang="en-US" sz="1600" b="1" dirty="0" smtClean="0">
                <a:latin typeface="メイリオ" pitchFamily="50" charset="-128"/>
                <a:ea typeface="メイリオ" pitchFamily="50" charset="-128"/>
              </a:rPr>
              <a:t>介護労働者が働きやすい職場づくりに取り組む事業主の皆さまへ</a:t>
            </a:r>
            <a:endParaRPr lang="en-US" altLang="ja-JP" sz="1600" b="1" dirty="0" smtClean="0">
              <a:latin typeface="メイリオ" pitchFamily="50" charset="-128"/>
              <a:ea typeface="メイリオ" pitchFamily="50" charset="-128"/>
            </a:endParaRPr>
          </a:p>
        </p:txBody>
      </p:sp>
      <p:sp>
        <p:nvSpPr>
          <p:cNvPr id="27" name="角丸四角形 26"/>
          <p:cNvSpPr/>
          <p:nvPr/>
        </p:nvSpPr>
        <p:spPr>
          <a:xfrm>
            <a:off x="2492896" y="1610015"/>
            <a:ext cx="1872208" cy="288000"/>
          </a:xfrm>
          <a:prstGeom prst="roundRect">
            <a:avLst/>
          </a:prstGeom>
          <a:solidFill>
            <a:schemeClr val="tx2">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lIns="91054" tIns="45527" rIns="91054" bIns="45527" rtlCol="0" anchor="ctr"/>
          <a:lstStyle/>
          <a:p>
            <a:pPr algn="ctr">
              <a:lnSpc>
                <a:spcPct val="150000"/>
              </a:lnSpc>
            </a:pPr>
            <a:r>
              <a:rPr lang="ja-JP" altLang="en-US" sz="1400" b="1" dirty="0" smtClean="0">
                <a:latin typeface="メイリオ" pitchFamily="50" charset="-128"/>
                <a:ea typeface="メイリオ" pitchFamily="50" charset="-128"/>
              </a:rPr>
              <a:t>奨励金の概要</a:t>
            </a:r>
            <a:endParaRPr lang="ja-JP" altLang="en-US" sz="1400" b="1" dirty="0">
              <a:latin typeface="メイリオ" pitchFamily="50" charset="-128"/>
              <a:ea typeface="メイリオ" pitchFamily="50" charset="-128"/>
            </a:endParaRPr>
          </a:p>
        </p:txBody>
      </p:sp>
      <p:grpSp>
        <p:nvGrpSpPr>
          <p:cNvPr id="57" name="グループ化 56"/>
          <p:cNvGrpSpPr/>
          <p:nvPr/>
        </p:nvGrpSpPr>
        <p:grpSpPr>
          <a:xfrm>
            <a:off x="332656" y="4177113"/>
            <a:ext cx="6264696" cy="4872651"/>
            <a:chOff x="332656" y="4117479"/>
            <a:chExt cx="6264696" cy="4872651"/>
          </a:xfrm>
        </p:grpSpPr>
        <p:sp>
          <p:nvSpPr>
            <p:cNvPr id="39" name="正方形/長方形 38"/>
            <p:cNvSpPr/>
            <p:nvPr/>
          </p:nvSpPr>
          <p:spPr>
            <a:xfrm>
              <a:off x="361232" y="5943951"/>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1400"/>
                </a:lnSpc>
              </a:pPr>
              <a:r>
                <a:rPr lang="ja-JP" altLang="en-US" sz="1100" dirty="0" smtClean="0">
                  <a:latin typeface="メイリオ" pitchFamily="50" charset="-128"/>
                  <a:ea typeface="メイリオ" pitchFamily="50" charset="-128"/>
                </a:rPr>
                <a:t>② 認定を受けた導入・運用計画に基づく</a:t>
              </a:r>
              <a:endParaRPr lang="en-US" altLang="ja-JP" sz="1100" dirty="0" smtClean="0">
                <a:latin typeface="メイリオ" pitchFamily="50" charset="-128"/>
                <a:ea typeface="メイリオ" pitchFamily="50" charset="-128"/>
              </a:endParaRPr>
            </a:p>
            <a:p>
              <a:pPr algn="ctr">
                <a:lnSpc>
                  <a:spcPts val="1400"/>
                </a:lnSpc>
              </a:pPr>
              <a:r>
                <a:rPr lang="ja-JP" altLang="en-US" sz="1100" b="1" dirty="0" smtClean="0">
                  <a:latin typeface="メイリオ" pitchFamily="50" charset="-128"/>
                  <a:ea typeface="メイリオ" pitchFamily="50" charset="-128"/>
                </a:rPr>
                <a:t>介護福祉機器の導入・運用</a:t>
              </a:r>
              <a:endParaRPr lang="ja-JP" altLang="en-US" sz="1100" b="1" dirty="0">
                <a:latin typeface="メイリオ" pitchFamily="50" charset="-128"/>
                <a:ea typeface="メイリオ" pitchFamily="50" charset="-128"/>
              </a:endParaRPr>
            </a:p>
          </p:txBody>
        </p:sp>
        <p:sp>
          <p:nvSpPr>
            <p:cNvPr id="41" name="下矢印 40"/>
            <p:cNvSpPr/>
            <p:nvPr/>
          </p:nvSpPr>
          <p:spPr>
            <a:xfrm>
              <a:off x="1389087" y="5587283"/>
              <a:ext cx="648072"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45" name="正方形/長方形 44"/>
            <p:cNvSpPr/>
            <p:nvPr/>
          </p:nvSpPr>
          <p:spPr>
            <a:xfrm>
              <a:off x="361232" y="6779058"/>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1300"/>
                </a:lnSpc>
              </a:pPr>
              <a:r>
                <a:rPr lang="ja-JP" altLang="en-US" sz="1100" dirty="0" smtClean="0">
                  <a:latin typeface="メイリオ" pitchFamily="50" charset="-128"/>
                  <a:ea typeface="メイリオ" pitchFamily="50" charset="-128"/>
                </a:rPr>
                <a:t>③ </a:t>
              </a:r>
              <a:r>
                <a:rPr lang="ja-JP" altLang="en-US" sz="1100" b="1" dirty="0" smtClean="0">
                  <a:latin typeface="メイリオ" pitchFamily="50" charset="-128"/>
                  <a:ea typeface="メイリオ" pitchFamily="50" charset="-128"/>
                </a:rPr>
                <a:t>介護福祉機器の導入効果の把握</a:t>
              </a:r>
              <a:endParaRPr lang="en-US" altLang="ja-JP" sz="1100" b="1" dirty="0" smtClean="0">
                <a:latin typeface="メイリオ" pitchFamily="50" charset="-128"/>
                <a:ea typeface="メイリオ" pitchFamily="50" charset="-128"/>
              </a:endParaRPr>
            </a:p>
            <a:p>
              <a:pPr algn="ctr">
                <a:lnSpc>
                  <a:spcPts val="1300"/>
                </a:lnSpc>
              </a:pPr>
              <a:r>
                <a:rPr lang="ja-JP" altLang="en-US" sz="800" dirty="0" smtClean="0">
                  <a:latin typeface="メイリオ" pitchFamily="50" charset="-128"/>
                  <a:ea typeface="メイリオ" pitchFamily="50" charset="-128"/>
                </a:rPr>
                <a:t>（</a:t>
              </a:r>
              <a:r>
                <a:rPr lang="ja-JP" altLang="en-US" sz="800" b="1" dirty="0" smtClean="0">
                  <a:latin typeface="メイリオ" pitchFamily="50" charset="-128"/>
                  <a:ea typeface="メイリオ" pitchFamily="50" charset="-128"/>
                </a:rPr>
                <a:t>一定の導入効果がなければ奨励金は支給されません</a:t>
              </a:r>
              <a:r>
                <a:rPr lang="ja-JP" altLang="en-US" sz="800" dirty="0" smtClean="0">
                  <a:latin typeface="メイリオ" pitchFamily="50" charset="-128"/>
                  <a:ea typeface="メイリオ" pitchFamily="50" charset="-128"/>
                </a:rPr>
                <a:t>）</a:t>
              </a:r>
              <a:endParaRPr lang="ja-JP" altLang="en-US" sz="800" dirty="0">
                <a:latin typeface="メイリオ" pitchFamily="50" charset="-128"/>
                <a:ea typeface="メイリオ" pitchFamily="50" charset="-128"/>
              </a:endParaRPr>
            </a:p>
          </p:txBody>
        </p:sp>
        <p:sp>
          <p:nvSpPr>
            <p:cNvPr id="50" name="正方形/長方形 49"/>
            <p:cNvSpPr/>
            <p:nvPr/>
          </p:nvSpPr>
          <p:spPr>
            <a:xfrm>
              <a:off x="351707" y="8488480"/>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r>
                <a:rPr lang="ja-JP" altLang="en-US" sz="1100" dirty="0" smtClean="0">
                  <a:latin typeface="メイリオ" pitchFamily="50" charset="-128"/>
                  <a:ea typeface="メイリオ" pitchFamily="50" charset="-128"/>
                </a:rPr>
                <a:t>⑤ 奨励金の支給</a:t>
              </a:r>
              <a:endParaRPr lang="en-US" altLang="ja-JP" sz="1100" dirty="0" smtClean="0">
                <a:latin typeface="メイリオ" pitchFamily="50" charset="-128"/>
                <a:ea typeface="メイリオ" pitchFamily="50" charset="-128"/>
              </a:endParaRPr>
            </a:p>
            <a:p>
              <a:pPr algn="ctr"/>
              <a:r>
                <a:rPr lang="ja-JP" altLang="en-US" sz="1100"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導入費用の１</a:t>
              </a:r>
              <a:r>
                <a:rPr lang="en-US" altLang="ja-JP" sz="1100" b="1"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２</a:t>
              </a:r>
              <a:r>
                <a:rPr lang="en-US" altLang="ja-JP" sz="1100" b="1"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上限</a:t>
              </a:r>
              <a:r>
                <a:rPr lang="en-US" altLang="ja-JP" sz="1100" b="1" dirty="0" smtClean="0">
                  <a:latin typeface="メイリオ" pitchFamily="50" charset="-128"/>
                  <a:ea typeface="メイリオ" pitchFamily="50" charset="-128"/>
                </a:rPr>
                <a:t>300</a:t>
              </a:r>
              <a:r>
                <a:rPr lang="ja-JP" altLang="en-US" sz="1100" b="1" dirty="0" smtClean="0">
                  <a:latin typeface="メイリオ" pitchFamily="50" charset="-128"/>
                  <a:ea typeface="メイリオ" pitchFamily="50" charset="-128"/>
                </a:rPr>
                <a:t>万円</a:t>
              </a:r>
              <a:r>
                <a:rPr lang="en-US" altLang="ja-JP" sz="1100" b="1" dirty="0" smtClean="0">
                  <a:latin typeface="メイリオ" pitchFamily="50" charset="-128"/>
                  <a:ea typeface="メイリオ" pitchFamily="50" charset="-128"/>
                </a:rPr>
                <a:t>】</a:t>
              </a:r>
              <a:r>
                <a:rPr lang="ja-JP" altLang="en-US" sz="1100" dirty="0" smtClean="0">
                  <a:latin typeface="メイリオ" pitchFamily="50" charset="-128"/>
                  <a:ea typeface="メイリオ" pitchFamily="50" charset="-128"/>
                </a:rPr>
                <a:t>）</a:t>
              </a:r>
              <a:endParaRPr lang="en-US" altLang="ja-JP" sz="1100" dirty="0" smtClean="0">
                <a:latin typeface="メイリオ" pitchFamily="50" charset="-128"/>
                <a:ea typeface="メイリオ" pitchFamily="50" charset="-128"/>
              </a:endParaRPr>
            </a:p>
          </p:txBody>
        </p:sp>
        <p:sp>
          <p:nvSpPr>
            <p:cNvPr id="52" name="下矢印 51"/>
            <p:cNvSpPr/>
            <p:nvPr/>
          </p:nvSpPr>
          <p:spPr>
            <a:xfrm>
              <a:off x="1399720" y="6451960"/>
              <a:ext cx="648072"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cxnSp>
          <p:nvCxnSpPr>
            <p:cNvPr id="24" name="直線コネクタ 23"/>
            <p:cNvCxnSpPr/>
            <p:nvPr/>
          </p:nvCxnSpPr>
          <p:spPr>
            <a:xfrm>
              <a:off x="3429000" y="4562130"/>
              <a:ext cx="0" cy="442800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408858" y="7634813"/>
              <a:ext cx="6048672"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1600"/>
                </a:lnSpc>
              </a:pPr>
              <a:r>
                <a:rPr lang="ja-JP" altLang="en-US" sz="1100" dirty="0" smtClean="0">
                  <a:latin typeface="メイリオ" pitchFamily="50" charset="-128"/>
                  <a:ea typeface="メイリオ" pitchFamily="50" charset="-128"/>
                </a:rPr>
                <a:t>④ </a:t>
              </a:r>
              <a:r>
                <a:rPr lang="ja-JP" altLang="en-US" sz="1100" b="1" dirty="0" smtClean="0">
                  <a:latin typeface="メイリオ" pitchFamily="50" charset="-128"/>
                  <a:ea typeface="メイリオ" pitchFamily="50" charset="-128"/>
                </a:rPr>
                <a:t>計画期間終了後１ヵ月以内</a:t>
              </a:r>
              <a:r>
                <a:rPr lang="ja-JP" altLang="en-US" sz="1100" dirty="0" smtClean="0">
                  <a:latin typeface="メイリオ" pitchFamily="50" charset="-128"/>
                  <a:ea typeface="メイリオ" pitchFamily="50" charset="-128"/>
                </a:rPr>
                <a:t>に奨励金の支給申請</a:t>
              </a:r>
              <a:endParaRPr lang="en-US" altLang="ja-JP" sz="1100" dirty="0" smtClean="0">
                <a:latin typeface="メイリオ" pitchFamily="50" charset="-128"/>
                <a:ea typeface="メイリオ" pitchFamily="50" charset="-128"/>
              </a:endParaRPr>
            </a:p>
            <a:p>
              <a:pPr algn="ctr">
                <a:lnSpc>
                  <a:spcPts val="1600"/>
                </a:lnSpc>
              </a:pPr>
              <a:r>
                <a:rPr lang="ja-JP" altLang="en-US" sz="900" dirty="0" smtClean="0">
                  <a:latin typeface="メイリオ" pitchFamily="50" charset="-128"/>
                  <a:ea typeface="メイリオ" pitchFamily="50" charset="-128"/>
                </a:rPr>
                <a:t>本社の所在地を管轄する都道府県労働局（</a:t>
              </a:r>
              <a:r>
                <a:rPr lang="en-US" altLang="ja-JP" sz="900" dirty="0" smtClean="0">
                  <a:latin typeface="メイリオ" pitchFamily="50" charset="-128"/>
                  <a:ea typeface="メイリオ" pitchFamily="50" charset="-128"/>
                </a:rPr>
                <a:t>※</a:t>
              </a:r>
              <a:r>
                <a:rPr lang="ja-JP" altLang="en-US" sz="900" dirty="0" smtClean="0">
                  <a:latin typeface="メイリオ" pitchFamily="50" charset="-128"/>
                  <a:ea typeface="メイリオ" pitchFamily="50" charset="-128"/>
                </a:rPr>
                <a:t>）へ提出</a:t>
              </a:r>
              <a:endParaRPr lang="ja-JP" altLang="en-US" sz="900" dirty="0">
                <a:latin typeface="メイリオ" pitchFamily="50" charset="-128"/>
                <a:ea typeface="メイリオ" pitchFamily="50" charset="-128"/>
              </a:endParaRPr>
            </a:p>
          </p:txBody>
        </p:sp>
        <p:sp>
          <p:nvSpPr>
            <p:cNvPr id="53" name="下矢印 52"/>
            <p:cNvSpPr/>
            <p:nvPr/>
          </p:nvSpPr>
          <p:spPr>
            <a:xfrm>
              <a:off x="2727763" y="7297426"/>
              <a:ext cx="1396727"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43" name="テキスト ボックス 42"/>
            <p:cNvSpPr txBox="1"/>
            <p:nvPr/>
          </p:nvSpPr>
          <p:spPr>
            <a:xfrm>
              <a:off x="2924944" y="4117479"/>
              <a:ext cx="3672408" cy="338164"/>
            </a:xfrm>
            <a:prstGeom prst="rect">
              <a:avLst/>
            </a:prstGeom>
            <a:solidFill>
              <a:schemeClr val="accent6">
                <a:lumMod val="20000"/>
                <a:lumOff val="80000"/>
              </a:schemeClr>
            </a:solidFill>
            <a:ln>
              <a:noFill/>
            </a:ln>
          </p:spPr>
          <p:txBody>
            <a:bodyPr wrap="square" lIns="91054" tIns="45527" rIns="91054" bIns="45527" rtlCol="0">
              <a:spAutoFit/>
            </a:bodyPr>
            <a:lstStyle/>
            <a:p>
              <a:r>
                <a:rPr lang="en-US" altLang="ja-JP" sz="800" dirty="0" smtClean="0">
                  <a:latin typeface="HG丸ｺﾞｼｯｸM-PRO" pitchFamily="50" charset="-128"/>
                  <a:ea typeface="HG丸ｺﾞｼｯｸM-PRO" pitchFamily="50" charset="-128"/>
                </a:rPr>
                <a:t>※</a:t>
              </a:r>
              <a:r>
                <a:rPr lang="ja-JP" altLang="en-US" sz="800" dirty="0" smtClean="0">
                  <a:latin typeface="HG丸ｺﾞｼｯｸM-PRO" pitchFamily="50" charset="-128"/>
                  <a:ea typeface="HG丸ｺﾞｼｯｸM-PRO" pitchFamily="50" charset="-128"/>
                </a:rPr>
                <a:t>申請書類は、都道府県労働局のほかハローワークに提出できる場合もあり　</a:t>
              </a:r>
            </a:p>
            <a:p>
              <a:r>
                <a:rPr lang="ja-JP" altLang="en-US" sz="800" dirty="0" smtClean="0">
                  <a:latin typeface="HG丸ｺﾞｼｯｸM-PRO" pitchFamily="50" charset="-128"/>
                  <a:ea typeface="HG丸ｺﾞｼｯｸM-PRO" pitchFamily="50" charset="-128"/>
                </a:rPr>
                <a:t>　ますので、管轄の都道府県労働局へお問い合わせください。</a:t>
              </a:r>
              <a:endParaRPr lang="ja-JP" altLang="en-US" sz="800" dirty="0">
                <a:latin typeface="HG丸ｺﾞｼｯｸM-PRO" pitchFamily="50" charset="-128"/>
                <a:ea typeface="HG丸ｺﾞｼｯｸM-PRO" pitchFamily="50" charset="-128"/>
              </a:endParaRPr>
            </a:p>
          </p:txBody>
        </p:sp>
        <p:sp>
          <p:nvSpPr>
            <p:cNvPr id="30" name="下矢印 29"/>
            <p:cNvSpPr/>
            <p:nvPr/>
          </p:nvSpPr>
          <p:spPr>
            <a:xfrm>
              <a:off x="2734753" y="8143486"/>
              <a:ext cx="1396727"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31" name="正方形/長方形 30"/>
            <p:cNvSpPr/>
            <p:nvPr/>
          </p:nvSpPr>
          <p:spPr>
            <a:xfrm>
              <a:off x="3649591" y="5005958"/>
              <a:ext cx="2880000" cy="540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b"/>
            <a:lstStyle/>
            <a:p>
              <a:pPr algn="ctr">
                <a:lnSpc>
                  <a:spcPts val="1300"/>
                </a:lnSpc>
              </a:pPr>
              <a:r>
                <a:rPr lang="ja-JP" altLang="en-US" sz="1100" dirty="0" smtClean="0">
                  <a:latin typeface="メイリオ" pitchFamily="50" charset="-128"/>
                  <a:ea typeface="メイリオ" pitchFamily="50" charset="-128"/>
                </a:rPr>
                <a:t>① </a:t>
              </a:r>
              <a:r>
                <a:rPr lang="ja-JP" altLang="en-US" sz="1100" b="1" dirty="0" smtClean="0">
                  <a:latin typeface="メイリオ" pitchFamily="50" charset="-128"/>
                  <a:ea typeface="メイリオ" pitchFamily="50" charset="-128"/>
                </a:rPr>
                <a:t>雇用管理制度整備等計画</a:t>
              </a:r>
              <a:r>
                <a:rPr lang="ja-JP" altLang="en-US" sz="1100" dirty="0" smtClean="0">
                  <a:latin typeface="メイリオ" pitchFamily="50" charset="-128"/>
                  <a:ea typeface="メイリオ" pitchFamily="50" charset="-128"/>
                </a:rPr>
                <a:t>の作成・提出</a:t>
              </a:r>
              <a:endParaRPr lang="en-US" altLang="ja-JP" sz="1100" dirty="0" smtClean="0">
                <a:latin typeface="メイリオ" pitchFamily="50" charset="-128"/>
                <a:ea typeface="メイリオ" pitchFamily="50" charset="-128"/>
              </a:endParaRPr>
            </a:p>
            <a:p>
              <a:pPr algn="ctr">
                <a:lnSpc>
                  <a:spcPts val="1000"/>
                </a:lnSpc>
              </a:pPr>
              <a:r>
                <a:rPr lang="ja-JP" altLang="en-US" sz="800" dirty="0" smtClean="0">
                  <a:latin typeface="メイリオ" pitchFamily="50" charset="-128"/>
                  <a:ea typeface="メイリオ" pitchFamily="50" charset="-128"/>
                </a:rPr>
                <a:t>提出期間内に、本社の所在地を管轄する</a:t>
              </a:r>
              <a:endParaRPr lang="en-US" altLang="ja-JP" sz="800" dirty="0" smtClean="0">
                <a:latin typeface="メイリオ" pitchFamily="50" charset="-128"/>
                <a:ea typeface="メイリオ" pitchFamily="50" charset="-128"/>
              </a:endParaRPr>
            </a:p>
            <a:p>
              <a:pPr algn="ctr">
                <a:lnSpc>
                  <a:spcPts val="1000"/>
                </a:lnSpc>
              </a:pPr>
              <a:r>
                <a:rPr lang="ja-JP" altLang="en-US" sz="800" dirty="0" smtClean="0">
                  <a:latin typeface="メイリオ" pitchFamily="50" charset="-128"/>
                  <a:ea typeface="メイリオ" pitchFamily="50" charset="-128"/>
                </a:rPr>
                <a:t>都道府県労働局（</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）へ提出</a:t>
              </a:r>
              <a:endParaRPr lang="ja-JP" altLang="en-US" sz="800" dirty="0">
                <a:latin typeface="メイリオ" pitchFamily="50" charset="-128"/>
                <a:ea typeface="メイリオ" pitchFamily="50" charset="-128"/>
              </a:endParaRPr>
            </a:p>
          </p:txBody>
        </p:sp>
        <p:sp>
          <p:nvSpPr>
            <p:cNvPr id="34" name="正方形/長方形 33"/>
            <p:cNvSpPr/>
            <p:nvPr/>
          </p:nvSpPr>
          <p:spPr>
            <a:xfrm>
              <a:off x="3645344" y="5934427"/>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1400"/>
                </a:lnSpc>
              </a:pPr>
              <a:r>
                <a:rPr lang="ja-JP" altLang="en-US" sz="1100" dirty="0" smtClean="0">
                  <a:latin typeface="メイリオ" pitchFamily="50" charset="-128"/>
                  <a:ea typeface="メイリオ" pitchFamily="50" charset="-128"/>
                </a:rPr>
                <a:t>② 認定を受けた雇用管理制度整備等計画に基づく</a:t>
              </a:r>
              <a:r>
                <a:rPr lang="ja-JP" altLang="en-US" sz="1100" b="1" dirty="0" smtClean="0">
                  <a:latin typeface="メイリオ" pitchFamily="50" charset="-128"/>
                  <a:ea typeface="メイリオ" pitchFamily="50" charset="-128"/>
                </a:rPr>
                <a:t>雇用管理制度の導入・適用</a:t>
              </a:r>
              <a:endParaRPr lang="ja-JP" altLang="en-US" sz="1100" b="1" dirty="0">
                <a:latin typeface="メイリオ" pitchFamily="50" charset="-128"/>
                <a:ea typeface="メイリオ" pitchFamily="50" charset="-128"/>
              </a:endParaRPr>
            </a:p>
          </p:txBody>
        </p:sp>
        <p:sp>
          <p:nvSpPr>
            <p:cNvPr id="36" name="下矢印 35"/>
            <p:cNvSpPr/>
            <p:nvPr/>
          </p:nvSpPr>
          <p:spPr>
            <a:xfrm>
              <a:off x="4752197" y="5577759"/>
              <a:ext cx="648072"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37" name="正方形/長方形 36"/>
            <p:cNvSpPr/>
            <p:nvPr/>
          </p:nvSpPr>
          <p:spPr>
            <a:xfrm>
              <a:off x="3645344" y="6779059"/>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1300"/>
                </a:lnSpc>
              </a:pPr>
              <a:r>
                <a:rPr lang="ja-JP" altLang="en-US" sz="1100" dirty="0" smtClean="0">
                  <a:latin typeface="メイリオ" pitchFamily="50" charset="-128"/>
                  <a:ea typeface="メイリオ" pitchFamily="50" charset="-128"/>
                </a:rPr>
                <a:t>③ </a:t>
              </a:r>
              <a:r>
                <a:rPr lang="ja-JP" altLang="en-US" sz="1100" b="1" dirty="0" smtClean="0">
                  <a:latin typeface="メイリオ" pitchFamily="50" charset="-128"/>
                  <a:ea typeface="メイリオ" pitchFamily="50" charset="-128"/>
                </a:rPr>
                <a:t>介護職員の定着</a:t>
              </a:r>
              <a:r>
                <a:rPr lang="ja-JP" altLang="en-US" sz="1100" b="1" dirty="0" smtClean="0">
                  <a:solidFill>
                    <a:schemeClr val="tx1"/>
                  </a:solidFill>
                  <a:latin typeface="メイリオ" pitchFamily="50" charset="-128"/>
                  <a:ea typeface="メイリオ" pitchFamily="50" charset="-128"/>
                </a:rPr>
                <a:t>状況の確認</a:t>
              </a:r>
              <a:endParaRPr lang="en-US" altLang="ja-JP" sz="1100" b="1" dirty="0" smtClean="0">
                <a:solidFill>
                  <a:schemeClr val="tx1"/>
                </a:solidFill>
                <a:latin typeface="メイリオ" pitchFamily="50" charset="-128"/>
                <a:ea typeface="メイリオ" pitchFamily="50" charset="-128"/>
              </a:endParaRPr>
            </a:p>
            <a:p>
              <a:pPr algn="ctr">
                <a:lnSpc>
                  <a:spcPts val="1300"/>
                </a:lnSpc>
              </a:pPr>
              <a:r>
                <a:rPr lang="ja-JP" altLang="en-US" sz="800" dirty="0" smtClean="0">
                  <a:latin typeface="メイリオ" pitchFamily="50" charset="-128"/>
                  <a:ea typeface="メイリオ" pitchFamily="50" charset="-128"/>
                </a:rPr>
                <a:t>（</a:t>
              </a:r>
              <a:r>
                <a:rPr lang="ja-JP" altLang="en-US" sz="800" b="1" dirty="0" smtClean="0">
                  <a:latin typeface="メイリオ" pitchFamily="50" charset="-128"/>
                  <a:ea typeface="メイリオ" pitchFamily="50" charset="-128"/>
                </a:rPr>
                <a:t>定着率が一定以上でなければ奨励金は支給されません</a:t>
              </a:r>
              <a:r>
                <a:rPr lang="ja-JP" altLang="en-US" sz="800" dirty="0" smtClean="0">
                  <a:latin typeface="メイリオ" pitchFamily="50" charset="-128"/>
                  <a:ea typeface="メイリオ" pitchFamily="50" charset="-128"/>
                </a:rPr>
                <a:t>）</a:t>
              </a:r>
              <a:endParaRPr lang="ja-JP" altLang="en-US" sz="800" dirty="0">
                <a:latin typeface="メイリオ" pitchFamily="50" charset="-128"/>
                <a:ea typeface="メイリオ" pitchFamily="50" charset="-128"/>
              </a:endParaRPr>
            </a:p>
          </p:txBody>
        </p:sp>
        <p:sp>
          <p:nvSpPr>
            <p:cNvPr id="38" name="下矢印 37"/>
            <p:cNvSpPr/>
            <p:nvPr/>
          </p:nvSpPr>
          <p:spPr>
            <a:xfrm>
              <a:off x="4747630" y="6442436"/>
              <a:ext cx="648072" cy="32400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40" name="正方形/長方形 39"/>
            <p:cNvSpPr/>
            <p:nvPr/>
          </p:nvSpPr>
          <p:spPr>
            <a:xfrm>
              <a:off x="3645024" y="8485344"/>
              <a:ext cx="2880000" cy="468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r>
                <a:rPr lang="ja-JP" altLang="en-US" sz="1100" dirty="0" smtClean="0">
                  <a:latin typeface="メイリオ" pitchFamily="50" charset="-128"/>
                  <a:ea typeface="メイリオ" pitchFamily="50" charset="-128"/>
                </a:rPr>
                <a:t>⑤ 奨励金の支給</a:t>
              </a:r>
              <a:endParaRPr lang="en-US" altLang="ja-JP" sz="1100" dirty="0" smtClean="0">
                <a:latin typeface="メイリオ" pitchFamily="50" charset="-128"/>
                <a:ea typeface="メイリオ" pitchFamily="50" charset="-128"/>
              </a:endParaRPr>
            </a:p>
            <a:p>
              <a:pPr algn="ctr"/>
              <a:r>
                <a:rPr lang="ja-JP" altLang="en-US" sz="1100"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導入費用の１</a:t>
              </a:r>
              <a:r>
                <a:rPr lang="en-US" altLang="ja-JP" sz="1100" b="1"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２</a:t>
              </a:r>
              <a:r>
                <a:rPr lang="en-US" altLang="ja-JP" sz="1100" b="1" dirty="0" smtClean="0">
                  <a:latin typeface="メイリオ" pitchFamily="50" charset="-128"/>
                  <a:ea typeface="メイリオ" pitchFamily="50" charset="-128"/>
                </a:rPr>
                <a:t>【</a:t>
              </a:r>
              <a:r>
                <a:rPr lang="ja-JP" altLang="en-US" sz="1100" b="1" dirty="0" smtClean="0">
                  <a:latin typeface="メイリオ" pitchFamily="50" charset="-128"/>
                  <a:ea typeface="メイリオ" pitchFamily="50" charset="-128"/>
                </a:rPr>
                <a:t>上限</a:t>
              </a:r>
              <a:r>
                <a:rPr lang="en-US" altLang="ja-JP" sz="1100" b="1" dirty="0" smtClean="0">
                  <a:latin typeface="メイリオ" pitchFamily="50" charset="-128"/>
                  <a:ea typeface="メイリオ" pitchFamily="50" charset="-128"/>
                </a:rPr>
                <a:t>100</a:t>
              </a:r>
              <a:r>
                <a:rPr lang="ja-JP" altLang="en-US" sz="1100" b="1" dirty="0" smtClean="0">
                  <a:latin typeface="メイリオ" pitchFamily="50" charset="-128"/>
                  <a:ea typeface="メイリオ" pitchFamily="50" charset="-128"/>
                </a:rPr>
                <a:t>万円</a:t>
              </a:r>
              <a:r>
                <a:rPr lang="en-US" altLang="ja-JP" sz="1100" b="1" dirty="0" smtClean="0">
                  <a:latin typeface="メイリオ" pitchFamily="50" charset="-128"/>
                  <a:ea typeface="メイリオ" pitchFamily="50" charset="-128"/>
                </a:rPr>
                <a:t>】</a:t>
              </a:r>
              <a:r>
                <a:rPr lang="ja-JP" altLang="en-US" sz="1100" dirty="0" smtClean="0">
                  <a:latin typeface="メイリオ" pitchFamily="50" charset="-128"/>
                  <a:ea typeface="メイリオ" pitchFamily="50" charset="-128"/>
                </a:rPr>
                <a:t>）</a:t>
              </a:r>
              <a:endParaRPr lang="en-US" altLang="ja-JP" sz="1100" dirty="0" smtClean="0">
                <a:latin typeface="メイリオ" pitchFamily="50" charset="-128"/>
                <a:ea typeface="メイリオ" pitchFamily="50" charset="-128"/>
              </a:endParaRPr>
            </a:p>
          </p:txBody>
        </p:sp>
        <p:sp>
          <p:nvSpPr>
            <p:cNvPr id="42" name="メモ 41"/>
            <p:cNvSpPr/>
            <p:nvPr/>
          </p:nvSpPr>
          <p:spPr>
            <a:xfrm>
              <a:off x="345091" y="4541105"/>
              <a:ext cx="2880000" cy="288032"/>
            </a:xfrm>
            <a:prstGeom prst="foldedCorne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400" b="1" dirty="0" smtClean="0">
                  <a:latin typeface="メイリオ" pitchFamily="50" charset="-128"/>
                  <a:ea typeface="メイリオ" pitchFamily="50" charset="-128"/>
                </a:rPr>
                <a:t>介護福祉機器等助成</a:t>
              </a:r>
              <a:r>
                <a:rPr kumimoji="1" lang="ja-JP" altLang="en-US" sz="900" b="1" dirty="0" smtClean="0">
                  <a:latin typeface="メイリオ" pitchFamily="50" charset="-128"/>
                  <a:ea typeface="メイリオ" pitchFamily="50" charset="-128"/>
                </a:rPr>
                <a:t>（詳細はＰ</a:t>
              </a:r>
              <a:r>
                <a:rPr kumimoji="1" lang="en-US" altLang="ja-JP" sz="900" b="1" dirty="0" smtClean="0">
                  <a:latin typeface="メイリオ" pitchFamily="50" charset="-128"/>
                  <a:ea typeface="メイリオ" pitchFamily="50" charset="-128"/>
                </a:rPr>
                <a:t>.3</a:t>
              </a:r>
              <a:r>
                <a:rPr kumimoji="1" lang="ja-JP" altLang="en-US" sz="900" b="1" dirty="0" smtClean="0">
                  <a:latin typeface="メイリオ" pitchFamily="50" charset="-128"/>
                  <a:ea typeface="メイリオ" pitchFamily="50" charset="-128"/>
                </a:rPr>
                <a:t>～）</a:t>
              </a:r>
              <a:endParaRPr kumimoji="1" lang="ja-JP" altLang="en-US" sz="1400" b="1" dirty="0">
                <a:latin typeface="メイリオ" pitchFamily="50" charset="-128"/>
                <a:ea typeface="メイリオ" pitchFamily="50" charset="-128"/>
              </a:endParaRPr>
            </a:p>
          </p:txBody>
        </p:sp>
        <p:sp>
          <p:nvSpPr>
            <p:cNvPr id="44" name="メモ 43"/>
            <p:cNvSpPr/>
            <p:nvPr/>
          </p:nvSpPr>
          <p:spPr>
            <a:xfrm>
              <a:off x="3631067" y="4541105"/>
              <a:ext cx="2880000" cy="288032"/>
            </a:xfrm>
            <a:prstGeom prst="foldedCorne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400" b="1" dirty="0" smtClean="0">
                  <a:latin typeface="メイリオ" pitchFamily="50" charset="-128"/>
                  <a:ea typeface="メイリオ" pitchFamily="50" charset="-128"/>
                </a:rPr>
                <a:t>雇用管理制度</a:t>
              </a:r>
              <a:r>
                <a:rPr kumimoji="1" lang="ja-JP" altLang="en-US" sz="1400" b="1" dirty="0" smtClean="0">
                  <a:latin typeface="メイリオ" pitchFamily="50" charset="-128"/>
                  <a:ea typeface="メイリオ" pitchFamily="50" charset="-128"/>
                </a:rPr>
                <a:t>等</a:t>
              </a:r>
              <a:r>
                <a:rPr lang="ja-JP" altLang="en-US" sz="1400" b="1" dirty="0" smtClean="0">
                  <a:latin typeface="メイリオ" pitchFamily="50" charset="-128"/>
                  <a:ea typeface="メイリオ" pitchFamily="50" charset="-128"/>
                </a:rPr>
                <a:t>助成</a:t>
              </a:r>
              <a:r>
                <a:rPr lang="ja-JP" altLang="en-US" sz="900" b="1" dirty="0" smtClean="0">
                  <a:latin typeface="メイリオ" pitchFamily="50" charset="-128"/>
                  <a:ea typeface="メイリオ" pitchFamily="50" charset="-128"/>
                </a:rPr>
                <a:t>（詳細はＰ</a:t>
              </a:r>
              <a:r>
                <a:rPr lang="en-US" altLang="ja-JP" sz="900" b="1" dirty="0" smtClean="0">
                  <a:latin typeface="メイリオ" pitchFamily="50" charset="-128"/>
                  <a:ea typeface="メイリオ" pitchFamily="50" charset="-128"/>
                </a:rPr>
                <a:t>.</a:t>
              </a:r>
              <a:r>
                <a:rPr lang="ja-JP" altLang="en-US" sz="900" b="1" dirty="0" smtClean="0">
                  <a:latin typeface="メイリオ" pitchFamily="50" charset="-128"/>
                  <a:ea typeface="メイリオ" pitchFamily="50" charset="-128"/>
                </a:rPr>
                <a:t>６～）</a:t>
              </a:r>
            </a:p>
            <a:p>
              <a:pPr algn="ctr"/>
              <a:endParaRPr kumimoji="1" lang="ja-JP" altLang="en-US" sz="1400" b="1" dirty="0">
                <a:latin typeface="メイリオ" pitchFamily="50" charset="-128"/>
                <a:ea typeface="メイリオ" pitchFamily="50" charset="-128"/>
              </a:endParaRPr>
            </a:p>
          </p:txBody>
        </p:sp>
        <p:sp>
          <p:nvSpPr>
            <p:cNvPr id="32" name="角丸四角形 31"/>
            <p:cNvSpPr/>
            <p:nvPr/>
          </p:nvSpPr>
          <p:spPr>
            <a:xfrm>
              <a:off x="332656" y="4146054"/>
              <a:ext cx="2313781" cy="288000"/>
            </a:xfrm>
            <a:prstGeom prst="roundRect">
              <a:avLst/>
            </a:prstGeom>
            <a:solidFill>
              <a:schemeClr val="tx2">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lIns="91054" tIns="45527" rIns="91054" bIns="45527" rtlCol="0" anchor="ctr"/>
            <a:lstStyle/>
            <a:p>
              <a:pPr algn="ctr">
                <a:lnSpc>
                  <a:spcPct val="150000"/>
                </a:lnSpc>
              </a:pPr>
              <a:r>
                <a:rPr lang="ja-JP" altLang="en-US" sz="1400" b="1" dirty="0" smtClean="0">
                  <a:latin typeface="メイリオ" pitchFamily="50" charset="-128"/>
                  <a:ea typeface="メイリオ" pitchFamily="50" charset="-128"/>
                </a:rPr>
                <a:t>支給までの流れ</a:t>
              </a:r>
              <a:endParaRPr lang="ja-JP" altLang="en-US" sz="1400" b="1" dirty="0">
                <a:latin typeface="メイリオ" pitchFamily="50" charset="-128"/>
                <a:ea typeface="メイリオ" pitchFamily="50" charset="-128"/>
              </a:endParaRPr>
            </a:p>
          </p:txBody>
        </p:sp>
        <p:sp>
          <p:nvSpPr>
            <p:cNvPr id="35" name="正方形/長方形 34"/>
            <p:cNvSpPr/>
            <p:nvPr/>
          </p:nvSpPr>
          <p:spPr>
            <a:xfrm>
              <a:off x="356274" y="5015547"/>
              <a:ext cx="2880000" cy="540000"/>
            </a:xfrm>
            <a:prstGeom prst="rect">
              <a:avLst/>
            </a:prstGeom>
            <a:solidFill>
              <a:schemeClr val="accent1">
                <a:lumMod val="20000"/>
                <a:lumOff val="80000"/>
              </a:schemeClr>
            </a:solidFill>
            <a:ln>
              <a:solidFill>
                <a:schemeClr val="tx2">
                  <a:lumMod val="60000"/>
                  <a:lumOff val="4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b"/>
            <a:lstStyle/>
            <a:p>
              <a:pPr algn="ctr">
                <a:lnSpc>
                  <a:spcPts val="1300"/>
                </a:lnSpc>
              </a:pPr>
              <a:r>
                <a:rPr lang="ja-JP" altLang="en-US" sz="1100" dirty="0" smtClean="0">
                  <a:latin typeface="メイリオ" pitchFamily="50" charset="-128"/>
                  <a:ea typeface="メイリオ" pitchFamily="50" charset="-128"/>
                </a:rPr>
                <a:t>① </a:t>
              </a:r>
              <a:r>
                <a:rPr lang="ja-JP" altLang="en-US" sz="1100" b="1" dirty="0" smtClean="0">
                  <a:latin typeface="メイリオ" pitchFamily="50" charset="-128"/>
                  <a:ea typeface="メイリオ" pitchFamily="50" charset="-128"/>
                </a:rPr>
                <a:t>導入・運用計画</a:t>
              </a:r>
              <a:r>
                <a:rPr lang="ja-JP" altLang="en-US" sz="1100" dirty="0" smtClean="0">
                  <a:latin typeface="メイリオ" pitchFamily="50" charset="-128"/>
                  <a:ea typeface="メイリオ" pitchFamily="50" charset="-128"/>
                </a:rPr>
                <a:t>の作成・提出</a:t>
              </a:r>
              <a:endParaRPr lang="en-US" altLang="ja-JP" sz="1100" dirty="0" smtClean="0">
                <a:latin typeface="メイリオ" pitchFamily="50" charset="-128"/>
                <a:ea typeface="メイリオ" pitchFamily="50" charset="-128"/>
              </a:endParaRPr>
            </a:p>
            <a:p>
              <a:pPr algn="ctr">
                <a:lnSpc>
                  <a:spcPts val="1000"/>
                </a:lnSpc>
              </a:pPr>
              <a:r>
                <a:rPr lang="ja-JP" altLang="en-US" sz="800" dirty="0" smtClean="0">
                  <a:latin typeface="メイリオ" pitchFamily="50" charset="-128"/>
                  <a:ea typeface="メイリオ" pitchFamily="50" charset="-128"/>
                </a:rPr>
                <a:t>提出期間内に、本社の所在地を管轄する</a:t>
              </a:r>
              <a:endParaRPr lang="en-US" altLang="ja-JP" sz="800" dirty="0" smtClean="0">
                <a:latin typeface="メイリオ" pitchFamily="50" charset="-128"/>
                <a:ea typeface="メイリオ" pitchFamily="50" charset="-128"/>
              </a:endParaRPr>
            </a:p>
            <a:p>
              <a:pPr algn="ctr">
                <a:lnSpc>
                  <a:spcPts val="1000"/>
                </a:lnSpc>
              </a:pPr>
              <a:r>
                <a:rPr lang="ja-JP" altLang="en-US" sz="800" dirty="0" smtClean="0">
                  <a:latin typeface="メイリオ" pitchFamily="50" charset="-128"/>
                  <a:ea typeface="メイリオ" pitchFamily="50" charset="-128"/>
                </a:rPr>
                <a:t>都道府県労働局（</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）へ提出</a:t>
              </a:r>
              <a:endParaRPr lang="ja-JP" altLang="en-US" sz="800" dirty="0">
                <a:latin typeface="メイリオ" pitchFamily="50" charset="-128"/>
                <a:ea typeface="メイリオ" pitchFamily="50" charset="-128"/>
              </a:endParaRPr>
            </a:p>
          </p:txBody>
        </p:sp>
      </p:grpSp>
      <p:grpSp>
        <p:nvGrpSpPr>
          <p:cNvPr id="46" name="グループ化 45"/>
          <p:cNvGrpSpPr/>
          <p:nvPr/>
        </p:nvGrpSpPr>
        <p:grpSpPr>
          <a:xfrm>
            <a:off x="-495223" y="-509866"/>
            <a:ext cx="8352136" cy="778800"/>
            <a:chOff x="-395833" y="-399855"/>
            <a:chExt cx="8352136" cy="778800"/>
          </a:xfrm>
        </p:grpSpPr>
        <p:sp>
          <p:nvSpPr>
            <p:cNvPr id="47" name="AutoShape 14"/>
            <p:cNvSpPr>
              <a:spLocks noChangeArrowheads="1"/>
            </p:cNvSpPr>
            <p:nvPr/>
          </p:nvSpPr>
          <p:spPr bwMode="auto">
            <a:xfrm>
              <a:off x="1260351" y="-386341"/>
              <a:ext cx="6695952" cy="765285"/>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49" name="AutoShape 12"/>
            <p:cNvSpPr>
              <a:spLocks noChangeArrowheads="1"/>
            </p:cNvSpPr>
            <p:nvPr/>
          </p:nvSpPr>
          <p:spPr bwMode="auto">
            <a:xfrm>
              <a:off x="-395833" y="-386492"/>
              <a:ext cx="935732" cy="765437"/>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pic>
          <p:nvPicPr>
            <p:cNvPr id="54" name="図 53"/>
            <p:cNvPicPr>
              <a:picLocks noChangeAspect="1" noChangeArrowheads="1"/>
            </p:cNvPicPr>
            <p:nvPr/>
          </p:nvPicPr>
          <p:blipFill>
            <a:blip r:embed="rId4" cstate="print"/>
            <a:srcRect/>
            <a:stretch>
              <a:fillRect/>
            </a:stretch>
          </p:blipFill>
          <p:spPr bwMode="auto">
            <a:xfrm>
              <a:off x="540271" y="-399855"/>
              <a:ext cx="720080" cy="778800"/>
            </a:xfrm>
            <a:prstGeom prst="rect">
              <a:avLst/>
            </a:prstGeom>
            <a:noFill/>
            <a:ln w="9525">
              <a:noFill/>
              <a:miter lim="800000"/>
              <a:headEnd/>
              <a:tailEnd/>
            </a:ln>
          </p:spPr>
        </p:pic>
      </p:grpSp>
      <p:grpSp>
        <p:nvGrpSpPr>
          <p:cNvPr id="58" name="グループ化 57"/>
          <p:cNvGrpSpPr/>
          <p:nvPr/>
        </p:nvGrpSpPr>
        <p:grpSpPr>
          <a:xfrm>
            <a:off x="-956382" y="9626711"/>
            <a:ext cx="8425180" cy="720080"/>
            <a:chOff x="-467841" y="10291353"/>
            <a:chExt cx="8425180" cy="720080"/>
          </a:xfrm>
        </p:grpSpPr>
        <p:grpSp>
          <p:nvGrpSpPr>
            <p:cNvPr id="59" name="Group 6"/>
            <p:cNvGrpSpPr>
              <a:grpSpLocks/>
            </p:cNvGrpSpPr>
            <p:nvPr/>
          </p:nvGrpSpPr>
          <p:grpSpPr bwMode="auto">
            <a:xfrm>
              <a:off x="-467841" y="10291353"/>
              <a:ext cx="8425180" cy="720080"/>
              <a:chOff x="-397" y="16443"/>
              <a:chExt cx="13268" cy="794"/>
            </a:xfrm>
          </p:grpSpPr>
          <p:sp>
            <p:nvSpPr>
              <p:cNvPr id="61" name="AutoShape 7"/>
              <p:cNvSpPr>
                <a:spLocks noChangeArrowheads="1"/>
              </p:cNvSpPr>
              <p:nvPr/>
            </p:nvSpPr>
            <p:spPr bwMode="auto">
              <a:xfrm>
                <a:off x="-397" y="16443"/>
                <a:ext cx="10529" cy="794"/>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62" name="AutoShape 9"/>
              <p:cNvSpPr>
                <a:spLocks noChangeArrowheads="1"/>
              </p:cNvSpPr>
              <p:nvPr/>
            </p:nvSpPr>
            <p:spPr bwMode="auto">
              <a:xfrm>
                <a:off x="11283" y="16443"/>
                <a:ext cx="1588" cy="794"/>
              </a:xfrm>
              <a:prstGeom prst="roundRect">
                <a:avLst>
                  <a:gd name="adj" fmla="val 50000"/>
                </a:avLst>
              </a:prstGeom>
              <a:solidFill>
                <a:srgbClr val="00B050"/>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grpSp>
        <p:pic>
          <p:nvPicPr>
            <p:cNvPr id="60" name="図 1"/>
            <p:cNvPicPr>
              <a:picLocks noChangeAspect="1" noChangeArrowheads="1"/>
            </p:cNvPicPr>
            <p:nvPr/>
          </p:nvPicPr>
          <p:blipFill>
            <a:blip r:embed="rId4" cstate="print"/>
            <a:srcRect/>
            <a:stretch>
              <a:fillRect/>
            </a:stretch>
          </p:blipFill>
          <p:spPr bwMode="auto">
            <a:xfrm rot="10800000">
              <a:off x="6228903" y="10309461"/>
              <a:ext cx="719260" cy="504056"/>
            </a:xfrm>
            <a:prstGeom prst="rect">
              <a:avLst/>
            </a:prstGeom>
            <a:noFill/>
            <a:ln w="9525">
              <a:noFill/>
              <a:miter lim="800000"/>
              <a:headEnd/>
              <a:tailEnd/>
            </a:ln>
          </p:spPr>
        </p:pic>
      </p:grpSp>
      <p:sp>
        <p:nvSpPr>
          <p:cNvPr id="56" name="テキスト ボックス 55"/>
          <p:cNvSpPr txBox="1"/>
          <p:nvPr/>
        </p:nvSpPr>
        <p:spPr>
          <a:xfrm>
            <a:off x="1167036" y="1259566"/>
            <a:ext cx="5718979" cy="303929"/>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96246" indent="-196246">
              <a:lnSpc>
                <a:spcPts val="1843"/>
              </a:lnSpc>
            </a:pPr>
            <a:r>
              <a:rPr kumimoji="1" lang="ja-JP" altLang="en-US" sz="1000" b="1" dirty="0" smtClean="0">
                <a:solidFill>
                  <a:schemeClr val="tx1"/>
                </a:solidFill>
                <a:latin typeface="メイリオ" pitchFamily="50" charset="-128"/>
                <a:ea typeface="メイリオ" pitchFamily="50" charset="-128"/>
              </a:rPr>
              <a:t>★この奨励金は、「介護労働者設備等導入奨励金」の内容を拡充し、名称を変更したものです。</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http://www.mhlw.go.jp/general/seido/josei/kyufukin/images/spacer.gif"/>
          <p:cNvPicPr>
            <a:picLocks noChangeAspect="1" noChangeArrowheads="1"/>
          </p:cNvPicPr>
          <p:nvPr/>
        </p:nvPicPr>
        <p:blipFill>
          <a:blip r:embed="rId2"/>
          <a:srcRect/>
          <a:stretch>
            <a:fillRect/>
          </a:stretch>
        </p:blipFill>
        <p:spPr bwMode="auto">
          <a:xfrm>
            <a:off x="0" y="1019175"/>
            <a:ext cx="9525" cy="95250"/>
          </a:xfrm>
          <a:prstGeom prst="rect">
            <a:avLst/>
          </a:prstGeom>
          <a:noFill/>
        </p:spPr>
      </p:pic>
      <p:pic>
        <p:nvPicPr>
          <p:cNvPr id="9" name="Picture 1" descr="http://www.mhlw.go.jp/general/seido/josei/kyufukin/images/spacer.gif"/>
          <p:cNvPicPr>
            <a:picLocks noChangeAspect="1" noChangeArrowheads="1"/>
          </p:cNvPicPr>
          <p:nvPr/>
        </p:nvPicPr>
        <p:blipFill>
          <a:blip r:embed="rId2"/>
          <a:srcRect/>
          <a:stretch>
            <a:fillRect/>
          </a:stretch>
        </p:blipFill>
        <p:spPr bwMode="auto">
          <a:xfrm>
            <a:off x="0" y="1019175"/>
            <a:ext cx="9525" cy="95250"/>
          </a:xfrm>
          <a:prstGeom prst="rect">
            <a:avLst/>
          </a:prstGeom>
          <a:noFill/>
        </p:spPr>
      </p:pic>
      <p:graphicFrame>
        <p:nvGraphicFramePr>
          <p:cNvPr id="12" name="表 11"/>
          <p:cNvGraphicFramePr>
            <a:graphicFrameLocks noGrp="1"/>
          </p:cNvGraphicFramePr>
          <p:nvPr/>
        </p:nvGraphicFramePr>
        <p:xfrm>
          <a:off x="203499" y="553621"/>
          <a:ext cx="6480000" cy="8922960"/>
        </p:xfrm>
        <a:graphic>
          <a:graphicData uri="http://schemas.openxmlformats.org/drawingml/2006/table">
            <a:tbl>
              <a:tblPr>
                <a:tableStyleId>{D7AC3CCA-C797-4891-BE02-D94E43425B78}</a:tableStyleId>
              </a:tblPr>
              <a:tblGrid>
                <a:gridCol w="705221"/>
                <a:gridCol w="942487"/>
                <a:gridCol w="1054883"/>
                <a:gridCol w="594918"/>
                <a:gridCol w="3182491"/>
              </a:tblGrid>
              <a:tr h="180000">
                <a:tc>
                  <a:txBody>
                    <a:bodyPr/>
                    <a:lstStyle/>
                    <a:p>
                      <a:pPr algn="ctr" fontAlgn="ctr"/>
                      <a:r>
                        <a:rPr lang="ja-JP" altLang="en-US" sz="800" u="none" strike="noStrike" dirty="0"/>
                        <a:t>局</a:t>
                      </a:r>
                      <a:endParaRPr lang="ja-JP" altLang="en-US" sz="800" b="0" i="0" u="none" strike="noStrike" dirty="0">
                        <a:solidFill>
                          <a:srgbClr val="000000"/>
                        </a:solidFill>
                        <a:latin typeface="メイリオ" pitchFamily="50" charset="-128"/>
                        <a:ea typeface="メイリオ" pitchFamily="50" charset="-128"/>
                      </a:endParaRPr>
                    </a:p>
                  </a:txBody>
                  <a:tcPr marL="0" marR="0" marT="0" marB="0" anchor="ctr">
                    <a:solidFill>
                      <a:schemeClr val="bg1"/>
                    </a:solidFill>
                  </a:tcPr>
                </a:tc>
                <a:tc>
                  <a:txBody>
                    <a:bodyPr/>
                    <a:lstStyle/>
                    <a:p>
                      <a:pPr algn="ctr" fontAlgn="ctr"/>
                      <a:r>
                        <a:rPr lang="ja-JP" altLang="en-US" sz="800" u="none" strike="noStrike" dirty="0"/>
                        <a:t>課</a:t>
                      </a:r>
                      <a:endParaRPr lang="ja-JP" altLang="en-US" sz="800" b="0" i="0" u="none" strike="noStrike" dirty="0">
                        <a:solidFill>
                          <a:srgbClr val="000000"/>
                        </a:solidFill>
                        <a:latin typeface="メイリオ" pitchFamily="50" charset="-128"/>
                        <a:ea typeface="メイリオ" pitchFamily="50" charset="-128"/>
                      </a:endParaRPr>
                    </a:p>
                  </a:txBody>
                  <a:tcPr marL="0" marR="0" marT="0" marB="0" anchor="ctr">
                    <a:solidFill>
                      <a:schemeClr val="bg1"/>
                    </a:solidFill>
                  </a:tcPr>
                </a:tc>
                <a:tc>
                  <a:txBody>
                    <a:bodyPr/>
                    <a:lstStyle/>
                    <a:p>
                      <a:pPr algn="ctr" fontAlgn="ctr"/>
                      <a:r>
                        <a:rPr lang="ja-JP" altLang="en-US" sz="800" u="none" strike="noStrike" dirty="0"/>
                        <a:t>電話</a:t>
                      </a:r>
                      <a:endParaRPr lang="ja-JP" altLang="en-US" sz="800" b="0" i="0" u="none" strike="noStrike" dirty="0">
                        <a:solidFill>
                          <a:srgbClr val="000000"/>
                        </a:solidFill>
                        <a:latin typeface="メイリオ" pitchFamily="50" charset="-128"/>
                        <a:ea typeface="メイリオ" pitchFamily="50" charset="-128"/>
                      </a:endParaRPr>
                    </a:p>
                  </a:txBody>
                  <a:tcPr marL="0" marR="0" marT="0" marB="0" anchor="ctr">
                    <a:solidFill>
                      <a:schemeClr val="bg1"/>
                    </a:solidFill>
                  </a:tcPr>
                </a:tc>
                <a:tc>
                  <a:txBody>
                    <a:bodyPr/>
                    <a:lstStyle/>
                    <a:p>
                      <a:pPr algn="ctr" fontAlgn="ctr"/>
                      <a:r>
                        <a:rPr lang="ja-JP" altLang="en-US" sz="800" u="none" strike="noStrike" dirty="0"/>
                        <a:t>〒</a:t>
                      </a:r>
                      <a:endParaRPr lang="ja-JP" altLang="en-US" sz="800" b="0" i="0" u="none" strike="noStrike" dirty="0">
                        <a:solidFill>
                          <a:srgbClr val="000000"/>
                        </a:solidFill>
                        <a:latin typeface="メイリオ" pitchFamily="50" charset="-128"/>
                        <a:ea typeface="メイリオ" pitchFamily="50" charset="-128"/>
                      </a:endParaRPr>
                    </a:p>
                  </a:txBody>
                  <a:tcPr marL="0" marR="0" marT="0" marB="0" anchor="ctr">
                    <a:solidFill>
                      <a:schemeClr val="bg1"/>
                    </a:solidFill>
                  </a:tcPr>
                </a:tc>
                <a:tc>
                  <a:txBody>
                    <a:bodyPr/>
                    <a:lstStyle/>
                    <a:p>
                      <a:pPr algn="ctr" fontAlgn="ctr"/>
                      <a:r>
                        <a:rPr lang="ja-JP" altLang="en-US" sz="800" u="none" strike="noStrike" dirty="0"/>
                        <a:t>住所</a:t>
                      </a:r>
                      <a:endParaRPr lang="ja-JP" altLang="en-US" sz="800" b="0" i="0" u="none" strike="noStrike" dirty="0">
                        <a:solidFill>
                          <a:srgbClr val="000000"/>
                        </a:solidFill>
                        <a:latin typeface="メイリオ" pitchFamily="50" charset="-128"/>
                        <a:ea typeface="メイリオ" pitchFamily="50" charset="-128"/>
                      </a:endParaRPr>
                    </a:p>
                  </a:txBody>
                  <a:tcPr marL="0" marR="0" marT="0" marB="0" anchor="ctr">
                    <a:solidFill>
                      <a:schemeClr val="bg1"/>
                    </a:solidFill>
                  </a:tcPr>
                </a:tc>
              </a:tr>
              <a:tr h="180000">
                <a:tc>
                  <a:txBody>
                    <a:bodyPr/>
                    <a:lstStyle/>
                    <a:p>
                      <a:pPr algn="ctr" fontAlgn="ctr"/>
                      <a:r>
                        <a:rPr lang="ja-JP" altLang="en-US" sz="700" b="1" u="none" strike="noStrike" dirty="0">
                          <a:latin typeface="メイリオ" pitchFamily="50" charset="-128"/>
                          <a:ea typeface="メイリオ" pitchFamily="50" charset="-128"/>
                        </a:rPr>
                        <a:t>北海道労働局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011(709)2311 (</a:t>
                      </a:r>
                      <a:r>
                        <a:rPr lang="ja-JP" altLang="en-US" sz="700" u="none" strike="noStrike" dirty="0">
                          <a:effectLst/>
                          <a:latin typeface="メイリオ" pitchFamily="50" charset="-128"/>
                          <a:ea typeface="メイリオ" pitchFamily="50" charset="-128"/>
                        </a:rPr>
                        <a:t>代</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060-8566</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CN" altLang="en-US" sz="700" u="none" strike="noStrike" dirty="0" smtClean="0">
                          <a:latin typeface="メイリオ" pitchFamily="50" charset="-128"/>
                          <a:ea typeface="メイリオ" pitchFamily="50" charset="-128"/>
                        </a:rPr>
                        <a:t>札幌市北区</a:t>
                      </a:r>
                      <a:r>
                        <a:rPr lang="zh-CN" altLang="en-US" sz="700" u="none" strike="noStrike" dirty="0">
                          <a:latin typeface="メイリオ" pitchFamily="50" charset="-128"/>
                          <a:ea typeface="メイリオ" pitchFamily="50" charset="-128"/>
                        </a:rPr>
                        <a:t>北</a:t>
                      </a:r>
                      <a:r>
                        <a:rPr lang="en-US" altLang="zh-CN" sz="700" u="none" strike="noStrike" dirty="0">
                          <a:latin typeface="メイリオ" pitchFamily="50" charset="-128"/>
                          <a:ea typeface="メイリオ" pitchFamily="50" charset="-128"/>
                        </a:rPr>
                        <a:t>8</a:t>
                      </a:r>
                      <a:r>
                        <a:rPr lang="zh-CN" altLang="en-US" sz="700" u="none" strike="noStrike" dirty="0">
                          <a:latin typeface="メイリオ" pitchFamily="50" charset="-128"/>
                          <a:ea typeface="メイリオ" pitchFamily="50" charset="-128"/>
                        </a:rPr>
                        <a:t>条西</a:t>
                      </a:r>
                      <a:r>
                        <a:rPr lang="en-US" altLang="zh-CN" sz="700" u="none" strike="noStrike" dirty="0">
                          <a:latin typeface="メイリオ" pitchFamily="50" charset="-128"/>
                          <a:ea typeface="メイリオ" pitchFamily="50" charset="-128"/>
                        </a:rPr>
                        <a:t>2</a:t>
                      </a:r>
                      <a:r>
                        <a:rPr lang="zh-CN" altLang="en-US" sz="700" u="none" strike="noStrike" dirty="0">
                          <a:latin typeface="メイリオ" pitchFamily="50" charset="-128"/>
                          <a:ea typeface="メイリオ" pitchFamily="50" charset="-128"/>
                        </a:rPr>
                        <a:t>丁目</a:t>
                      </a:r>
                      <a:r>
                        <a:rPr lang="en-US" altLang="zh-CN" sz="700" u="none" strike="noStrike" dirty="0">
                          <a:latin typeface="メイリオ" pitchFamily="50" charset="-128"/>
                          <a:ea typeface="メイリオ" pitchFamily="50" charset="-128"/>
                        </a:rPr>
                        <a:t>1</a:t>
                      </a:r>
                      <a:r>
                        <a:rPr lang="zh-CN" altLang="en-US" sz="700" u="none" strike="noStrike" dirty="0">
                          <a:latin typeface="メイリオ" pitchFamily="50" charset="-128"/>
                          <a:ea typeface="メイリオ" pitchFamily="50" charset="-128"/>
                        </a:rPr>
                        <a:t>－</a:t>
                      </a:r>
                      <a:r>
                        <a:rPr lang="en-US" altLang="zh-CN" sz="700" u="none" strike="noStrike" dirty="0" smtClean="0">
                          <a:latin typeface="メイリオ" pitchFamily="50" charset="-128"/>
                          <a:ea typeface="メイリオ" pitchFamily="50" charset="-128"/>
                        </a:rPr>
                        <a:t>1</a:t>
                      </a:r>
                      <a:r>
                        <a:rPr lang="en-US" altLang="zh-CN" sz="700" u="none" strike="noStrike" baseline="0" dirty="0" smtClean="0">
                          <a:latin typeface="メイリオ" pitchFamily="50" charset="-128"/>
                          <a:ea typeface="メイリオ" pitchFamily="50" charset="-128"/>
                        </a:rPr>
                        <a:t> </a:t>
                      </a:r>
                      <a:r>
                        <a:rPr lang="zh-CN" altLang="en-US" sz="700" u="none" strike="noStrike" dirty="0" smtClean="0">
                          <a:latin typeface="メイリオ" pitchFamily="50" charset="-128"/>
                          <a:ea typeface="メイリオ" pitchFamily="50" charset="-128"/>
                        </a:rPr>
                        <a:t>札幌</a:t>
                      </a:r>
                      <a:r>
                        <a:rPr lang="zh-CN" altLang="en-US" sz="700" u="none" strike="noStrike" dirty="0">
                          <a:latin typeface="メイリオ" pitchFamily="50" charset="-128"/>
                          <a:ea typeface="メイリオ" pitchFamily="50" charset="-128"/>
                        </a:rPr>
                        <a:t>第</a:t>
                      </a:r>
                      <a:r>
                        <a:rPr lang="en-US" altLang="zh-CN" sz="700" u="none" strike="noStrike" dirty="0">
                          <a:latin typeface="メイリオ" pitchFamily="50" charset="-128"/>
                          <a:ea typeface="メイリオ" pitchFamily="50" charset="-128"/>
                        </a:rPr>
                        <a:t>1</a:t>
                      </a:r>
                      <a:r>
                        <a:rPr lang="zh-CN" altLang="en-US" sz="700" u="none" strike="noStrike" dirty="0">
                          <a:latin typeface="メイリオ" pitchFamily="50" charset="-128"/>
                          <a:ea typeface="メイリオ" pitchFamily="50" charset="-128"/>
                        </a:rPr>
                        <a:t>合同庁舎</a:t>
                      </a:r>
                      <a:r>
                        <a:rPr lang="en-US" altLang="zh-CN" sz="700" u="none" strike="noStrike" dirty="0">
                          <a:latin typeface="メイリオ" pitchFamily="50" charset="-128"/>
                          <a:ea typeface="メイリオ" pitchFamily="50" charset="-128"/>
                        </a:rPr>
                        <a:t>3</a:t>
                      </a:r>
                      <a:r>
                        <a:rPr lang="zh-CN" altLang="en-US" sz="700" u="none" strike="noStrike" dirty="0">
                          <a:latin typeface="メイリオ" pitchFamily="50" charset="-128"/>
                          <a:ea typeface="メイリオ" pitchFamily="50" charset="-128"/>
                        </a:rPr>
                        <a:t>階</a:t>
                      </a:r>
                      <a:endParaRPr lang="zh-CN"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青森労働局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017(721)2003 (</a:t>
                      </a:r>
                      <a:r>
                        <a:rPr lang="ja-JP" altLang="en-US" sz="700" u="none" strike="noStrike" dirty="0" smtClean="0">
                          <a:effectLst/>
                          <a:latin typeface="メイリオ" pitchFamily="50" charset="-128"/>
                          <a:ea typeface="メイリオ" pitchFamily="50" charset="-128"/>
                        </a:rPr>
                        <a:t>直</a:t>
                      </a:r>
                      <a:r>
                        <a:rPr lang="en-US" altLang="ja-JP" sz="700" u="none" strike="noStrike" dirty="0" smtClean="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030-8558</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青森市</a:t>
                      </a:r>
                      <a:r>
                        <a:rPr lang="zh-TW" altLang="en-US" sz="700" u="none" strike="noStrike" dirty="0">
                          <a:latin typeface="メイリオ" pitchFamily="50" charset="-128"/>
                          <a:ea typeface="メイリオ" pitchFamily="50" charset="-128"/>
                        </a:rPr>
                        <a:t>新町</a:t>
                      </a:r>
                      <a:r>
                        <a:rPr lang="en-US" altLang="zh-TW" sz="700" u="none" strike="noStrike" dirty="0">
                          <a:latin typeface="メイリオ" pitchFamily="50" charset="-128"/>
                          <a:ea typeface="メイリオ" pitchFamily="50" charset="-128"/>
                        </a:rPr>
                        <a:t>2-4-25 </a:t>
                      </a:r>
                      <a:r>
                        <a:rPr lang="zh-TW" altLang="en-US" sz="700" u="none" strike="noStrike" dirty="0">
                          <a:latin typeface="メイリオ" pitchFamily="50" charset="-128"/>
                          <a:ea typeface="メイリオ" pitchFamily="50" charset="-128"/>
                        </a:rPr>
                        <a:t>青森合同庁舎</a:t>
                      </a:r>
                      <a:r>
                        <a:rPr lang="en-US" altLang="zh-TW" sz="700" u="none" strike="noStrike" dirty="0">
                          <a:latin typeface="メイリオ" pitchFamily="50" charset="-128"/>
                          <a:ea typeface="メイリオ" pitchFamily="50" charset="-128"/>
                        </a:rPr>
                        <a:t>7</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岩手労働局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a:t>
                      </a:r>
                      <a:r>
                        <a:rPr lang="ja-JP" altLang="en-US" sz="700" u="none" strike="noStrike" dirty="0" smtClean="0">
                          <a:latin typeface="メイリオ" pitchFamily="50" charset="-128"/>
                          <a:ea typeface="メイリオ" pitchFamily="50" charset="-128"/>
                        </a:rPr>
                        <a:t>対策課分室</a:t>
                      </a:r>
                      <a:endParaRPr lang="en-US" altLang="ja-JP" sz="700" u="none" strike="noStrike" dirty="0" smtClean="0">
                        <a:latin typeface="メイリオ" pitchFamily="50" charset="-128"/>
                        <a:ea typeface="メイリオ" pitchFamily="50" charset="-128"/>
                      </a:endParaRPr>
                    </a:p>
                    <a:p>
                      <a:pPr algn="ctr" fontAlgn="ctr"/>
                      <a:r>
                        <a:rPr lang="en-US" altLang="ja-JP" sz="700" b="0" i="0" u="none" strike="noStrike" dirty="0" smtClean="0">
                          <a:solidFill>
                            <a:srgbClr val="000000"/>
                          </a:solidFill>
                          <a:latin typeface="メイリオ" pitchFamily="50" charset="-128"/>
                          <a:ea typeface="メイリオ" pitchFamily="50" charset="-128"/>
                        </a:rPr>
                        <a:t>(</a:t>
                      </a:r>
                      <a:r>
                        <a:rPr lang="ja-JP" altLang="en-US" sz="700" b="0" i="0" u="none" strike="noStrike" dirty="0" smtClean="0">
                          <a:solidFill>
                            <a:srgbClr val="000000"/>
                          </a:solidFill>
                          <a:latin typeface="メイリオ" pitchFamily="50" charset="-128"/>
                          <a:ea typeface="メイリオ" pitchFamily="50" charset="-128"/>
                        </a:rPr>
                        <a:t>助成金相談コーナー</a:t>
                      </a:r>
                      <a:r>
                        <a:rPr lang="en-US" altLang="ja-JP" sz="700" b="0" i="0" u="none" strike="noStrike" dirty="0" smtClean="0">
                          <a:solidFill>
                            <a:srgbClr val="000000"/>
                          </a:solidFill>
                          <a:latin typeface="メイリオ" pitchFamily="50" charset="-128"/>
                          <a:ea typeface="メイリオ" pitchFamily="50" charset="-128"/>
                        </a:rPr>
                        <a:t>)</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019(606)3285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020-0045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盛岡市盛岡駅西通</a:t>
                      </a:r>
                      <a:r>
                        <a:rPr lang="en-US" altLang="ja-JP" sz="700" u="none" strike="noStrike" dirty="0" smtClean="0">
                          <a:latin typeface="メイリオ" pitchFamily="50" charset="-128"/>
                          <a:ea typeface="メイリオ" pitchFamily="50" charset="-128"/>
                        </a:rPr>
                        <a:t>2-9-1 </a:t>
                      </a:r>
                      <a:r>
                        <a:rPr lang="ja-JP" altLang="en-US" sz="700" u="none" strike="noStrike" dirty="0" smtClean="0">
                          <a:latin typeface="メイリオ" pitchFamily="50" charset="-128"/>
                          <a:ea typeface="メイリオ" pitchFamily="50" charset="-128"/>
                        </a:rPr>
                        <a:t>マリオス</a:t>
                      </a:r>
                      <a:r>
                        <a:rPr lang="en-US" altLang="ja-JP" sz="700" u="none" strike="noStrike" dirty="0" smtClean="0">
                          <a:latin typeface="メイリオ" pitchFamily="50" charset="-128"/>
                          <a:ea typeface="メイリオ" pitchFamily="50" charset="-128"/>
                        </a:rPr>
                        <a:t>6</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宮城労働局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022(299)8062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880</a:t>
                      </a:r>
                      <a:r>
                        <a:rPr lang="ja-JP" altLang="en-US" sz="800" u="none" strike="noStrike" dirty="0" smtClean="0"/>
                        <a:t>－</a:t>
                      </a:r>
                      <a:r>
                        <a:rPr lang="en-US" altLang="ja-JP" sz="800" u="none" strike="noStrike" dirty="0" smtClean="0"/>
                        <a:t>0805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仙台市</a:t>
                      </a:r>
                      <a:r>
                        <a:rPr lang="zh-TW" altLang="en-US" sz="700" u="none" strike="noStrike" dirty="0">
                          <a:latin typeface="メイリオ" pitchFamily="50" charset="-128"/>
                          <a:ea typeface="メイリオ" pitchFamily="50" charset="-128"/>
                        </a:rPr>
                        <a:t>宮城野区鉄砲町</a:t>
                      </a:r>
                      <a:r>
                        <a:rPr lang="en-US" altLang="zh-TW" sz="700" u="none" strike="noStrike" dirty="0">
                          <a:latin typeface="メイリオ" pitchFamily="50" charset="-128"/>
                          <a:ea typeface="メイリオ" pitchFamily="50" charset="-128"/>
                        </a:rPr>
                        <a:t>1 </a:t>
                      </a:r>
                      <a:r>
                        <a:rPr lang="zh-TW" altLang="en-US" sz="700" u="none" strike="noStrike" dirty="0">
                          <a:latin typeface="メイリオ" pitchFamily="50" charset="-128"/>
                          <a:ea typeface="メイリオ" pitchFamily="50" charset="-128"/>
                        </a:rPr>
                        <a:t>仙台第</a:t>
                      </a:r>
                      <a:r>
                        <a:rPr lang="en-US" altLang="zh-TW" sz="700" u="none" strike="noStrike" dirty="0">
                          <a:latin typeface="メイリオ" pitchFamily="50" charset="-128"/>
                          <a:ea typeface="メイリオ" pitchFamily="50" charset="-128"/>
                        </a:rPr>
                        <a:t>4</a:t>
                      </a:r>
                      <a:r>
                        <a:rPr lang="zh-TW" altLang="en-US" sz="700" u="none" strike="noStrike" dirty="0">
                          <a:latin typeface="メイリオ" pitchFamily="50" charset="-128"/>
                          <a:ea typeface="メイリオ" pitchFamily="50" charset="-128"/>
                        </a:rPr>
                        <a:t>合同庁舎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秋田労働局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018(883)0010 (</a:t>
                      </a:r>
                      <a:r>
                        <a:rPr lang="ja-JP" altLang="en-US" sz="700" u="none" strike="noStrike" dirty="0">
                          <a:effectLst/>
                          <a:latin typeface="メイリオ" pitchFamily="50" charset="-128"/>
                          <a:ea typeface="メイリオ" pitchFamily="50" charset="-128"/>
                        </a:rPr>
                        <a:t>代</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010-0951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秋田市</a:t>
                      </a:r>
                      <a:r>
                        <a:rPr lang="ja-JP" altLang="en-US" sz="700" u="none" strike="noStrike" dirty="0">
                          <a:latin typeface="メイリオ" pitchFamily="50" charset="-128"/>
                          <a:ea typeface="メイリオ" pitchFamily="50" charset="-128"/>
                        </a:rPr>
                        <a:t>山王</a:t>
                      </a:r>
                      <a:r>
                        <a:rPr lang="en-US" altLang="ja-JP" sz="700" u="none" strike="noStrike" dirty="0">
                          <a:latin typeface="メイリオ" pitchFamily="50" charset="-128"/>
                          <a:ea typeface="メイリオ" pitchFamily="50" charset="-128"/>
                        </a:rPr>
                        <a:t>3-1-7 </a:t>
                      </a:r>
                      <a:r>
                        <a:rPr lang="ja-JP" altLang="en-US" sz="700" u="none" strike="noStrike" dirty="0">
                          <a:latin typeface="メイリオ" pitchFamily="50" charset="-128"/>
                          <a:ea typeface="メイリオ" pitchFamily="50" charset="-128"/>
                        </a:rPr>
                        <a:t>東カンビル</a:t>
                      </a:r>
                      <a:r>
                        <a:rPr lang="en-US" altLang="ja-JP" sz="700" u="none" strike="noStrike" dirty="0">
                          <a:latin typeface="メイリオ" pitchFamily="50" charset="-128"/>
                          <a:ea typeface="メイリオ" pitchFamily="50" charset="-128"/>
                        </a:rPr>
                        <a:t>5</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山形労働局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023(626)6101 (</a:t>
                      </a:r>
                      <a:r>
                        <a:rPr lang="ja-JP" altLang="en-US" sz="700" u="none" strike="noStrike" dirty="0" smtClean="0">
                          <a:effectLst/>
                          <a:latin typeface="メイリオ" pitchFamily="50" charset="-128"/>
                          <a:ea typeface="メイリオ" pitchFamily="50" charset="-128"/>
                        </a:rPr>
                        <a:t>直</a:t>
                      </a:r>
                      <a:r>
                        <a:rPr lang="en-US" altLang="ja-JP" sz="700" u="none" strike="noStrike" dirty="0" smtClean="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990-8567</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山形市</a:t>
                      </a:r>
                      <a:r>
                        <a:rPr lang="ja-JP" altLang="en-US" sz="700" u="none" strike="noStrike" dirty="0">
                          <a:latin typeface="メイリオ" pitchFamily="50" charset="-128"/>
                          <a:ea typeface="メイリオ" pitchFamily="50" charset="-128"/>
                        </a:rPr>
                        <a:t>香澄町</a:t>
                      </a:r>
                      <a:r>
                        <a:rPr lang="en-US" altLang="ja-JP" sz="700" u="none" strike="noStrike" dirty="0" smtClean="0">
                          <a:latin typeface="メイリオ" pitchFamily="50" charset="-128"/>
                          <a:ea typeface="メイリオ" pitchFamily="50" charset="-128"/>
                        </a:rPr>
                        <a:t>3-2-1</a:t>
                      </a:r>
                      <a:r>
                        <a:rPr lang="ja-JP" altLang="en-US"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山交</a:t>
                      </a:r>
                      <a:r>
                        <a:rPr lang="ja-JP" altLang="en-US" sz="700" u="none" strike="noStrike" dirty="0">
                          <a:latin typeface="メイリオ" pitchFamily="50" charset="-128"/>
                          <a:ea typeface="メイリオ" pitchFamily="50" charset="-128"/>
                        </a:rPr>
                        <a:t>ビル</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福島労働局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024(529)5409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960-8021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福島市霞町</a:t>
                      </a:r>
                      <a:r>
                        <a:rPr lang="en-US" altLang="ja-JP" sz="700" u="none" strike="noStrike" dirty="0" smtClean="0">
                          <a:latin typeface="メイリオ" pitchFamily="50" charset="-128"/>
                          <a:ea typeface="メイリオ" pitchFamily="50" charset="-128"/>
                        </a:rPr>
                        <a:t>1</a:t>
                      </a:r>
                      <a:r>
                        <a:rPr lang="ja-JP" altLang="en-US" sz="700" u="none" strike="noStrike" dirty="0" smtClean="0">
                          <a:latin typeface="メイリオ" pitchFamily="50" charset="-128"/>
                          <a:ea typeface="メイリオ" pitchFamily="50" charset="-128"/>
                        </a:rPr>
                        <a:t>－</a:t>
                      </a:r>
                      <a:r>
                        <a:rPr lang="en-US" altLang="ja-JP" sz="700" u="none" strike="noStrike" dirty="0" smtClean="0">
                          <a:latin typeface="メイリオ" pitchFamily="50" charset="-128"/>
                          <a:ea typeface="メイリオ" pitchFamily="50" charset="-128"/>
                        </a:rPr>
                        <a:t>46 </a:t>
                      </a:r>
                      <a:r>
                        <a:rPr lang="ja-JP" altLang="en-US" sz="700" u="none" strike="noStrike" dirty="0" smtClean="0">
                          <a:latin typeface="メイリオ" pitchFamily="50" charset="-128"/>
                          <a:ea typeface="メイリオ" pitchFamily="50" charset="-128"/>
                        </a:rPr>
                        <a:t>福島合同庁舎</a:t>
                      </a:r>
                      <a:r>
                        <a:rPr lang="en-US" altLang="ja-JP" sz="700" u="none" strike="noStrike" dirty="0" smtClean="0">
                          <a:latin typeface="メイリオ" pitchFamily="50" charset="-128"/>
                          <a:ea typeface="メイリオ" pitchFamily="50" charset="-128"/>
                        </a:rPr>
                        <a:t>4</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茨城労働局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029(224)6219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310-8511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水戸市宮町</a:t>
                      </a:r>
                      <a:r>
                        <a:rPr lang="en-US" altLang="ja-JP" sz="700" u="none" strike="noStrike" dirty="0">
                          <a:latin typeface="メイリオ" pitchFamily="50" charset="-128"/>
                          <a:ea typeface="メイリオ" pitchFamily="50" charset="-128"/>
                        </a:rPr>
                        <a:t>1-8-31</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栃木労働局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028(610)3557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320-0845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宇都宮市</a:t>
                      </a:r>
                      <a:r>
                        <a:rPr lang="zh-TW" altLang="en-US" sz="700" u="none" strike="noStrike" dirty="0">
                          <a:latin typeface="メイリオ" pitchFamily="50" charset="-128"/>
                          <a:ea typeface="メイリオ" pitchFamily="50" charset="-128"/>
                        </a:rPr>
                        <a:t>明保野町</a:t>
                      </a:r>
                      <a:r>
                        <a:rPr lang="en-US" altLang="zh-TW" sz="700" u="none" strike="noStrike" dirty="0" smtClean="0">
                          <a:latin typeface="メイリオ" pitchFamily="50" charset="-128"/>
                          <a:ea typeface="メイリオ" pitchFamily="50" charset="-128"/>
                        </a:rPr>
                        <a:t>1-4</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宇都宮</a:t>
                      </a:r>
                      <a:r>
                        <a:rPr lang="zh-TW" altLang="en-US" sz="700" u="none" strike="noStrike" dirty="0">
                          <a:latin typeface="メイリオ" pitchFamily="50" charset="-128"/>
                          <a:ea typeface="メイリオ" pitchFamily="50" charset="-128"/>
                        </a:rPr>
                        <a:t>第</a:t>
                      </a:r>
                      <a:r>
                        <a:rPr lang="en-US" altLang="zh-TW" sz="700" u="none" strike="noStrike" dirty="0">
                          <a:latin typeface="メイリオ" pitchFamily="50" charset="-128"/>
                          <a:ea typeface="メイリオ" pitchFamily="50" charset="-128"/>
                        </a:rPr>
                        <a:t>2</a:t>
                      </a:r>
                      <a:r>
                        <a:rPr lang="zh-TW" altLang="en-US" sz="700" u="none" strike="noStrike" dirty="0">
                          <a:latin typeface="メイリオ" pitchFamily="50" charset="-128"/>
                          <a:ea typeface="メイリオ" pitchFamily="50" charset="-128"/>
                        </a:rPr>
                        <a:t>合同庁舎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群馬労働局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027(210)5008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371-8567</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前橋市</a:t>
                      </a:r>
                      <a:r>
                        <a:rPr lang="ja-JP" altLang="en-US" sz="700" u="none" strike="noStrike" dirty="0">
                          <a:latin typeface="メイリオ" pitchFamily="50" charset="-128"/>
                          <a:ea typeface="メイリオ" pitchFamily="50" charset="-128"/>
                        </a:rPr>
                        <a:t>大渡町</a:t>
                      </a:r>
                      <a:r>
                        <a:rPr lang="en-US" altLang="ja-JP" sz="700" u="none" strike="noStrike" dirty="0">
                          <a:latin typeface="メイリオ" pitchFamily="50" charset="-128"/>
                          <a:ea typeface="メイリオ" pitchFamily="50" charset="-128"/>
                        </a:rPr>
                        <a:t>1-10-7 </a:t>
                      </a:r>
                      <a:r>
                        <a:rPr lang="ja-JP" altLang="en-US" sz="700" u="none" strike="noStrike" dirty="0">
                          <a:latin typeface="メイリオ" pitchFamily="50" charset="-128"/>
                          <a:ea typeface="メイリオ" pitchFamily="50" charset="-128"/>
                        </a:rPr>
                        <a:t>群馬県公社総合ビル</a:t>
                      </a:r>
                      <a:r>
                        <a:rPr lang="en-US" altLang="ja-JP" sz="700" u="none" strike="noStrike" dirty="0">
                          <a:latin typeface="メイリオ" pitchFamily="50" charset="-128"/>
                          <a:ea typeface="メイリオ" pitchFamily="50" charset="-128"/>
                        </a:rPr>
                        <a:t>8</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埼玉労働局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048(600)6209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330-6016</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さいたま</a:t>
                      </a:r>
                      <a:r>
                        <a:rPr lang="ja-JP" altLang="en-US" sz="700" u="none" strike="noStrike" dirty="0">
                          <a:latin typeface="メイリオ" pitchFamily="50" charset="-128"/>
                          <a:ea typeface="メイリオ" pitchFamily="50" charset="-128"/>
                        </a:rPr>
                        <a:t>市中央区新都心</a:t>
                      </a:r>
                      <a:r>
                        <a:rPr lang="en-US" altLang="ja-JP" sz="700" u="none" strike="noStrike" dirty="0">
                          <a:latin typeface="メイリオ" pitchFamily="50" charset="-128"/>
                          <a:ea typeface="メイリオ" pitchFamily="50" charset="-128"/>
                        </a:rPr>
                        <a:t>11-2</a:t>
                      </a:r>
                    </a:p>
                    <a:p>
                      <a:pPr algn="l" fontAlgn="ctr"/>
                      <a:r>
                        <a:rPr lang="ja-JP" altLang="en-US" sz="700" u="none" strike="noStrike" dirty="0" smtClean="0">
                          <a:latin typeface="メイリオ" pitchFamily="50" charset="-128"/>
                          <a:ea typeface="メイリオ" pitchFamily="50" charset="-128"/>
                        </a:rPr>
                        <a:t>　明治</a:t>
                      </a:r>
                      <a:r>
                        <a:rPr lang="ja-JP" altLang="en-US" sz="700" u="none" strike="noStrike" dirty="0">
                          <a:latin typeface="メイリオ" pitchFamily="50" charset="-128"/>
                          <a:ea typeface="メイリオ" pitchFamily="50" charset="-128"/>
                        </a:rPr>
                        <a:t>安田生命さいたま新都心ビルランド アクシス・タワー</a:t>
                      </a:r>
                      <a:r>
                        <a:rPr lang="en-US" altLang="ja-JP" sz="700" u="none" strike="noStrike" dirty="0" smtClean="0">
                          <a:latin typeface="メイリオ" pitchFamily="50" charset="-128"/>
                          <a:ea typeface="メイリオ" pitchFamily="50" charset="-128"/>
                        </a:rPr>
                        <a:t>15</a:t>
                      </a:r>
                      <a:r>
                        <a:rPr lang="ja-JP" altLang="en-US" sz="700" u="none" strike="noStrike" dirty="0" smtClean="0">
                          <a:latin typeface="メイリオ" pitchFamily="50" charset="-128"/>
                          <a:ea typeface="メイリオ" pitchFamily="50" charset="-128"/>
                        </a:rPr>
                        <a:t>・</a:t>
                      </a:r>
                      <a:r>
                        <a:rPr lang="en-US" altLang="ja-JP" sz="700" u="none" strike="noStrike" dirty="0">
                          <a:latin typeface="メイリオ" pitchFamily="50" charset="-128"/>
                          <a:ea typeface="メイリオ" pitchFamily="50" charset="-128"/>
                        </a:rPr>
                        <a:t>16</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千葉労働局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043(221)4391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260-8612</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千葉市</a:t>
                      </a:r>
                      <a:r>
                        <a:rPr lang="zh-TW" altLang="en-US" sz="700" u="none" strike="noStrike" dirty="0">
                          <a:latin typeface="メイリオ" pitchFamily="50" charset="-128"/>
                          <a:ea typeface="メイリオ" pitchFamily="50" charset="-128"/>
                        </a:rPr>
                        <a:t>中央区中央</a:t>
                      </a:r>
                      <a:r>
                        <a:rPr lang="en-US" altLang="zh-TW" sz="700" u="none" strike="noStrike" dirty="0">
                          <a:latin typeface="メイリオ" pitchFamily="50" charset="-128"/>
                          <a:ea typeface="メイリオ" pitchFamily="50" charset="-128"/>
                        </a:rPr>
                        <a:t>4-11-1 </a:t>
                      </a:r>
                      <a:r>
                        <a:rPr lang="zh-TW" altLang="en-US" sz="700" u="none" strike="noStrike" dirty="0">
                          <a:latin typeface="メイリオ" pitchFamily="50" charset="-128"/>
                          <a:ea typeface="メイリオ" pitchFamily="50" charset="-128"/>
                        </a:rPr>
                        <a:t>千葉第</a:t>
                      </a:r>
                      <a:r>
                        <a:rPr lang="en-US" altLang="zh-TW" sz="700" u="none" strike="noStrike" dirty="0">
                          <a:latin typeface="メイリオ" pitchFamily="50" charset="-128"/>
                          <a:ea typeface="メイリオ" pitchFamily="50" charset="-128"/>
                        </a:rPr>
                        <a:t>2</a:t>
                      </a:r>
                      <a:r>
                        <a:rPr lang="zh-TW" altLang="en-US" sz="700" u="none" strike="noStrike" dirty="0">
                          <a:latin typeface="メイリオ" pitchFamily="50" charset="-128"/>
                          <a:ea typeface="メイリオ" pitchFamily="50" charset="-128"/>
                        </a:rPr>
                        <a:t>地方合同庁舎</a:t>
                      </a:r>
                      <a:r>
                        <a:rPr lang="en-US" altLang="zh-TW" sz="700" u="none" strike="noStrike" dirty="0">
                          <a:latin typeface="メイリオ" pitchFamily="50" charset="-128"/>
                          <a:ea typeface="メイリオ" pitchFamily="50" charset="-128"/>
                        </a:rPr>
                        <a:t>4</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東京労働局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03(3512)1664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102-8305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CN" altLang="en-US" sz="700" u="none" strike="noStrike" dirty="0" smtClean="0">
                          <a:latin typeface="メイリオ" pitchFamily="50" charset="-128"/>
                          <a:ea typeface="メイリオ" pitchFamily="50" charset="-128"/>
                        </a:rPr>
                        <a:t>千代田区</a:t>
                      </a:r>
                      <a:r>
                        <a:rPr lang="zh-CN" altLang="en-US" sz="700" u="none" strike="noStrike" dirty="0">
                          <a:latin typeface="メイリオ" pitchFamily="50" charset="-128"/>
                          <a:ea typeface="メイリオ" pitchFamily="50" charset="-128"/>
                        </a:rPr>
                        <a:t>九段南</a:t>
                      </a:r>
                      <a:r>
                        <a:rPr lang="en-US" altLang="zh-CN" sz="700" u="none" strike="noStrike" dirty="0">
                          <a:latin typeface="メイリオ" pitchFamily="50" charset="-128"/>
                          <a:ea typeface="メイリオ" pitchFamily="50" charset="-128"/>
                        </a:rPr>
                        <a:t>1-2-1</a:t>
                      </a:r>
                    </a:p>
                    <a:p>
                      <a:pPr algn="l" fontAlgn="ctr"/>
                      <a:r>
                        <a:rPr lang="ja-JP" altLang="en-US" sz="700" u="none" strike="noStrike" dirty="0" smtClean="0">
                          <a:latin typeface="メイリオ" pitchFamily="50" charset="-128"/>
                          <a:ea typeface="メイリオ" pitchFamily="50" charset="-128"/>
                        </a:rPr>
                        <a:t>　九段</a:t>
                      </a:r>
                      <a:r>
                        <a:rPr lang="ja-JP" altLang="en-US" sz="700" u="none" strike="noStrike" dirty="0">
                          <a:latin typeface="メイリオ" pitchFamily="50" charset="-128"/>
                          <a:ea typeface="メイリオ" pitchFamily="50" charset="-128"/>
                        </a:rPr>
                        <a:t>第</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号合同庁舎</a:t>
                      </a:r>
                      <a:r>
                        <a:rPr lang="en-US" altLang="ja-JP" sz="700" u="none" strike="noStrike" dirty="0">
                          <a:latin typeface="メイリオ" pitchFamily="50" charset="-128"/>
                          <a:ea typeface="メイリオ" pitchFamily="50" charset="-128"/>
                        </a:rPr>
                        <a:t>12</a:t>
                      </a:r>
                      <a:r>
                        <a:rPr lang="ja-JP" altLang="en-US" sz="700" u="none" strike="noStrike" dirty="0">
                          <a:latin typeface="メイリオ" pitchFamily="50" charset="-128"/>
                          <a:ea typeface="メイリオ" pitchFamily="50" charset="-128"/>
                        </a:rPr>
                        <a:t>階 </a:t>
                      </a:r>
                      <a:r>
                        <a:rPr lang="en-US" altLang="ja-JP" sz="700" u="none" strike="noStrike" spc="-40" baseline="0" dirty="0" smtClean="0">
                          <a:latin typeface="メイリオ" pitchFamily="50" charset="-128"/>
                          <a:ea typeface="メイリオ" pitchFamily="50" charset="-128"/>
                        </a:rPr>
                        <a:t>(</a:t>
                      </a:r>
                      <a:r>
                        <a:rPr lang="ja-JP" altLang="en-US" sz="700" u="none" strike="noStrike" spc="-40" baseline="0" dirty="0" smtClean="0">
                          <a:latin typeface="メイリオ" pitchFamily="50" charset="-128"/>
                          <a:ea typeface="メイリオ" pitchFamily="50" charset="-128"/>
                        </a:rPr>
                        <a:t>文京区後楽</a:t>
                      </a:r>
                      <a:r>
                        <a:rPr lang="en-US" altLang="ja-JP" sz="700" u="none" strike="noStrike" spc="-40" baseline="0" dirty="0" smtClean="0">
                          <a:latin typeface="メイリオ" pitchFamily="50" charset="-128"/>
                          <a:ea typeface="メイリオ" pitchFamily="50" charset="-128"/>
                        </a:rPr>
                        <a:t>1-9-20 </a:t>
                      </a:r>
                      <a:r>
                        <a:rPr lang="ja-JP" altLang="en-US" sz="700" u="none" strike="noStrike" spc="-40" baseline="0" dirty="0" smtClean="0">
                          <a:latin typeface="メイリオ" pitchFamily="50" charset="-128"/>
                          <a:ea typeface="メイリオ" pitchFamily="50" charset="-128"/>
                        </a:rPr>
                        <a:t>ハローワーク</a:t>
                      </a:r>
                      <a:r>
                        <a:rPr lang="ja-JP" altLang="en-US" sz="700" u="none" strike="noStrike" spc="-40" baseline="0" dirty="0">
                          <a:latin typeface="メイリオ" pitchFamily="50" charset="-128"/>
                          <a:ea typeface="メイリオ" pitchFamily="50" charset="-128"/>
                        </a:rPr>
                        <a:t>助成金事務</a:t>
                      </a:r>
                      <a:r>
                        <a:rPr lang="ja-JP" altLang="en-US" sz="700" u="none" strike="noStrike" spc="-40" baseline="0" dirty="0" smtClean="0">
                          <a:latin typeface="メイリオ" pitchFamily="50" charset="-128"/>
                          <a:ea typeface="メイリオ" pitchFamily="50" charset="-128"/>
                        </a:rPr>
                        <a:t>センター</a:t>
                      </a:r>
                      <a:r>
                        <a:rPr lang="en-US" altLang="ja-JP" sz="700" u="none" strike="noStrike" spc="-40" baseline="0" dirty="0" smtClean="0">
                          <a:latin typeface="メイリオ" pitchFamily="50" charset="-128"/>
                          <a:ea typeface="メイリオ" pitchFamily="50" charset="-128"/>
                        </a:rPr>
                        <a:t>)</a:t>
                      </a:r>
                      <a:endParaRPr lang="ja-JP" altLang="en-US" sz="700" b="0" i="0" u="none" strike="noStrike" spc="-40" baseline="0"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神奈川労働局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045(650)2868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231-0015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横浜市中区</a:t>
                      </a:r>
                      <a:r>
                        <a:rPr lang="ja-JP" altLang="en-US" sz="700" u="none" strike="noStrike" dirty="0">
                          <a:latin typeface="メイリオ" pitchFamily="50" charset="-128"/>
                          <a:ea typeface="メイリオ" pitchFamily="50" charset="-128"/>
                        </a:rPr>
                        <a:t>尾上町</a:t>
                      </a:r>
                      <a:r>
                        <a:rPr lang="en-US" altLang="ja-JP" sz="700" u="none" strike="noStrike" dirty="0" smtClean="0">
                          <a:latin typeface="メイリオ" pitchFamily="50" charset="-128"/>
                          <a:ea typeface="メイリオ" pitchFamily="50" charset="-128"/>
                        </a:rPr>
                        <a:t>5-77-2 </a:t>
                      </a:r>
                      <a:r>
                        <a:rPr lang="ja-JP" altLang="en-US" sz="700" u="none" strike="noStrike" dirty="0" smtClean="0">
                          <a:latin typeface="メイリオ" pitchFamily="50" charset="-128"/>
                          <a:ea typeface="メイリオ" pitchFamily="50" charset="-128"/>
                        </a:rPr>
                        <a:t>馬</a:t>
                      </a:r>
                      <a:r>
                        <a:rPr lang="ja-JP" altLang="en-US" sz="700" u="none" strike="noStrike" dirty="0">
                          <a:latin typeface="メイリオ" pitchFamily="50" charset="-128"/>
                          <a:ea typeface="メイリオ" pitchFamily="50" charset="-128"/>
                        </a:rPr>
                        <a:t>車道ウエストビル</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新潟労働局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025(234)5927 (</a:t>
                      </a:r>
                      <a:r>
                        <a:rPr lang="ja-JP" altLang="en-US" sz="700" u="none" strike="noStrike" dirty="0">
                          <a:effectLst/>
                          <a:latin typeface="メイリオ" pitchFamily="50" charset="-128"/>
                          <a:ea typeface="メイリオ" pitchFamily="50" charset="-128"/>
                        </a:rPr>
                        <a:t>代</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951-8588</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新潟市</a:t>
                      </a:r>
                      <a:r>
                        <a:rPr lang="ja-JP" altLang="en-US" sz="700" u="none" strike="noStrike" dirty="0">
                          <a:latin typeface="メイリオ" pitchFamily="50" charset="-128"/>
                          <a:ea typeface="メイリオ" pitchFamily="50" charset="-128"/>
                        </a:rPr>
                        <a:t>中央区川岸町</a:t>
                      </a:r>
                      <a:r>
                        <a:rPr lang="en-US" altLang="ja-JP" sz="700" u="none" strike="noStrike" dirty="0">
                          <a:latin typeface="メイリオ" pitchFamily="50" charset="-128"/>
                          <a:ea typeface="メイリオ" pitchFamily="50" charset="-128"/>
                        </a:rPr>
                        <a:t>1-56</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富山労働局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076(432)2793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930-8509</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富山市神通本町</a:t>
                      </a:r>
                      <a:r>
                        <a:rPr lang="en-US" altLang="ja-JP" sz="700" u="none" strike="noStrike" dirty="0" smtClean="0">
                          <a:latin typeface="メイリオ" pitchFamily="50" charset="-128"/>
                          <a:ea typeface="メイリオ" pitchFamily="50" charset="-128"/>
                        </a:rPr>
                        <a:t>1-5-5</a:t>
                      </a:r>
                      <a:r>
                        <a:rPr lang="ja-JP" altLang="en-US"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富山労働総合庁舎</a:t>
                      </a:r>
                      <a:r>
                        <a:rPr lang="en-US" altLang="ja-JP" sz="700" u="none" strike="noStrike" dirty="0" smtClean="0">
                          <a:latin typeface="メイリオ" pitchFamily="50" charset="-128"/>
                          <a:ea typeface="メイリオ" pitchFamily="50" charset="-128"/>
                        </a:rPr>
                        <a:t>6</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石川労働局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076(265)4428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920-0024</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金沢市</a:t>
                      </a:r>
                      <a:r>
                        <a:rPr lang="zh-TW" altLang="en-US" sz="700" u="none" strike="noStrike" dirty="0">
                          <a:latin typeface="メイリオ" pitchFamily="50" charset="-128"/>
                          <a:ea typeface="メイリオ" pitchFamily="50" charset="-128"/>
                        </a:rPr>
                        <a:t>西念</a:t>
                      </a:r>
                      <a:r>
                        <a:rPr lang="en-US" altLang="zh-TW" sz="700" u="none" strike="noStrike" dirty="0" smtClean="0">
                          <a:latin typeface="メイリオ" pitchFamily="50" charset="-128"/>
                          <a:ea typeface="メイリオ" pitchFamily="50" charset="-128"/>
                        </a:rPr>
                        <a:t>3-4-1</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金沢駅</a:t>
                      </a:r>
                      <a:r>
                        <a:rPr lang="zh-TW" altLang="en-US" sz="700" u="none" strike="noStrike" dirty="0">
                          <a:latin typeface="メイリオ" pitchFamily="50" charset="-128"/>
                          <a:ea typeface="メイリオ" pitchFamily="50" charset="-128"/>
                        </a:rPr>
                        <a:t>西合同庁舎</a:t>
                      </a:r>
                      <a:r>
                        <a:rPr lang="en-US" altLang="zh-TW" sz="700" u="none" strike="noStrike" dirty="0">
                          <a:latin typeface="メイリオ" pitchFamily="50" charset="-128"/>
                          <a:ea typeface="メイリオ" pitchFamily="50" charset="-128"/>
                        </a:rPr>
                        <a:t>5</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福井労働局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0776(26)8613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910-8559</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福井市</a:t>
                      </a:r>
                      <a:r>
                        <a:rPr lang="zh-TW" altLang="en-US" sz="700" u="none" strike="noStrike" dirty="0">
                          <a:latin typeface="メイリオ" pitchFamily="50" charset="-128"/>
                          <a:ea typeface="メイリオ" pitchFamily="50" charset="-128"/>
                        </a:rPr>
                        <a:t>春山</a:t>
                      </a:r>
                      <a:r>
                        <a:rPr lang="en-US" altLang="zh-TW" sz="700" u="none" strike="noStrike" dirty="0" smtClean="0">
                          <a:latin typeface="メイリオ" pitchFamily="50" charset="-128"/>
                          <a:ea typeface="メイリオ" pitchFamily="50" charset="-128"/>
                        </a:rPr>
                        <a:t>1-1-54</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福井</a:t>
                      </a:r>
                      <a:r>
                        <a:rPr lang="zh-TW" altLang="en-US" sz="700" u="none" strike="noStrike" dirty="0">
                          <a:latin typeface="メイリオ" pitchFamily="50" charset="-128"/>
                          <a:ea typeface="メイリオ" pitchFamily="50" charset="-128"/>
                        </a:rPr>
                        <a:t>春山合同庁舎</a:t>
                      </a:r>
                      <a:r>
                        <a:rPr lang="en-US" altLang="zh-TW" sz="700" u="none" strike="noStrike" dirty="0">
                          <a:latin typeface="メイリオ" pitchFamily="50" charset="-128"/>
                          <a:ea typeface="メイリオ" pitchFamily="50" charset="-128"/>
                        </a:rPr>
                        <a:t>9</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山梨労働局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smtClean="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055(225)2858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400-8577</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甲府市</a:t>
                      </a:r>
                      <a:r>
                        <a:rPr lang="ja-JP" altLang="en-US" sz="700" u="none" strike="noStrike" dirty="0">
                          <a:latin typeface="メイリオ" pitchFamily="50" charset="-128"/>
                          <a:ea typeface="メイリオ" pitchFamily="50" charset="-128"/>
                        </a:rPr>
                        <a:t>丸の内</a:t>
                      </a:r>
                      <a:r>
                        <a:rPr lang="en-US" altLang="ja-JP" sz="700" u="none" strike="noStrike" dirty="0">
                          <a:latin typeface="メイリオ" pitchFamily="50" charset="-128"/>
                          <a:ea typeface="メイリオ" pitchFamily="50" charset="-128"/>
                        </a:rPr>
                        <a:t>1-1-11</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長野労働局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smtClean="0">
                          <a:latin typeface="メイリオ" pitchFamily="50" charset="-128"/>
                          <a:ea typeface="メイリオ" pitchFamily="50" charset="-128"/>
                        </a:rPr>
                        <a:t>職業安定課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026(226)0865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380-8572</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長野市</a:t>
                      </a:r>
                      <a:r>
                        <a:rPr lang="zh-TW" altLang="en-US" sz="700" u="none" strike="noStrike" dirty="0">
                          <a:latin typeface="メイリオ" pitchFamily="50" charset="-128"/>
                          <a:ea typeface="メイリオ" pitchFamily="50" charset="-128"/>
                        </a:rPr>
                        <a:t>中御所</a:t>
                      </a:r>
                      <a:r>
                        <a:rPr lang="en-US" altLang="zh-TW" sz="700" u="none" strike="noStrike" dirty="0">
                          <a:latin typeface="メイリオ" pitchFamily="50" charset="-128"/>
                          <a:ea typeface="メイリオ" pitchFamily="50" charset="-128"/>
                        </a:rPr>
                        <a:t>1-22-1</a:t>
                      </a:r>
                      <a:endParaRPr lang="en-US" altLang="zh-TW"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岐阜労働局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058(263)5650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500-8842</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岐阜市</a:t>
                      </a:r>
                      <a:r>
                        <a:rPr lang="ja-JP" altLang="en-US" sz="700" u="none" strike="noStrike" dirty="0">
                          <a:latin typeface="メイリオ" pitchFamily="50" charset="-128"/>
                          <a:ea typeface="メイリオ" pitchFamily="50" charset="-128"/>
                        </a:rPr>
                        <a:t>金町</a:t>
                      </a:r>
                      <a:r>
                        <a:rPr lang="en-US" altLang="ja-JP" sz="700" u="none" strike="noStrike" dirty="0">
                          <a:latin typeface="メイリオ" pitchFamily="50" charset="-128"/>
                          <a:ea typeface="メイリオ" pitchFamily="50" charset="-128"/>
                        </a:rPr>
                        <a:t>4-30 </a:t>
                      </a:r>
                      <a:r>
                        <a:rPr lang="ja-JP" altLang="en-US" sz="700" u="none" strike="noStrike" dirty="0">
                          <a:latin typeface="メイリオ" pitchFamily="50" charset="-128"/>
                          <a:ea typeface="メイリオ" pitchFamily="50" charset="-128"/>
                        </a:rPr>
                        <a:t>明治安田生命岐阜金町ビル</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静岡労働局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054(271)9970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420-8639</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静岡市</a:t>
                      </a:r>
                      <a:r>
                        <a:rPr lang="ja-JP" altLang="en-US" sz="700" u="none" strike="noStrike" dirty="0">
                          <a:latin typeface="メイリオ" pitchFamily="50" charset="-128"/>
                          <a:ea typeface="メイリオ" pitchFamily="50" charset="-128"/>
                        </a:rPr>
                        <a:t>葵区追手町</a:t>
                      </a:r>
                      <a:r>
                        <a:rPr lang="en-US" altLang="ja-JP" sz="700" u="none" strike="noStrike" dirty="0" smtClean="0">
                          <a:latin typeface="メイリオ" pitchFamily="50" charset="-128"/>
                          <a:ea typeface="メイリオ" pitchFamily="50" charset="-128"/>
                        </a:rPr>
                        <a:t>9-50 </a:t>
                      </a:r>
                      <a:r>
                        <a:rPr lang="ja-JP" altLang="en-US" sz="700" u="none" strike="noStrike" dirty="0" smtClean="0">
                          <a:latin typeface="メイリオ" pitchFamily="50" charset="-128"/>
                          <a:ea typeface="メイリオ" pitchFamily="50" charset="-128"/>
                        </a:rPr>
                        <a:t>静岡</a:t>
                      </a:r>
                      <a:r>
                        <a:rPr lang="ja-JP" altLang="en-US" sz="700" u="none" strike="noStrike" dirty="0">
                          <a:latin typeface="メイリオ" pitchFamily="50" charset="-128"/>
                          <a:ea typeface="メイリオ" pitchFamily="50" charset="-128"/>
                        </a:rPr>
                        <a:t>地方合同庁舎</a:t>
                      </a:r>
                      <a:r>
                        <a:rPr lang="en-US" altLang="ja-JP" sz="700" u="none" strike="noStrike" dirty="0">
                          <a:latin typeface="メイリオ" pitchFamily="50" charset="-128"/>
                          <a:ea typeface="メイリオ" pitchFamily="50" charset="-128"/>
                        </a:rPr>
                        <a:t>5</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愛知労働局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052(688)5758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460-0008</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名古屋市中区</a:t>
                      </a:r>
                      <a:r>
                        <a:rPr lang="ja-JP" altLang="en-US" sz="700" u="none" strike="noStrike" dirty="0">
                          <a:latin typeface="メイリオ" pitchFamily="50" charset="-128"/>
                          <a:ea typeface="メイリオ" pitchFamily="50" charset="-128"/>
                        </a:rPr>
                        <a:t>栄</a:t>
                      </a:r>
                      <a:r>
                        <a:rPr lang="en-US" altLang="ja-JP" sz="700" u="none" strike="noStrike" dirty="0" smtClean="0">
                          <a:latin typeface="メイリオ" pitchFamily="50" charset="-128"/>
                          <a:ea typeface="メイリオ" pitchFamily="50" charset="-128"/>
                        </a:rPr>
                        <a:t>2-3-1</a:t>
                      </a:r>
                      <a:r>
                        <a:rPr lang="en-US" altLang="ja-JP"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名古屋</a:t>
                      </a:r>
                      <a:r>
                        <a:rPr lang="ja-JP" altLang="en-US" sz="700" u="none" strike="noStrike" dirty="0">
                          <a:latin typeface="メイリオ" pitchFamily="50" charset="-128"/>
                          <a:ea typeface="メイリオ" pitchFamily="50" charset="-128"/>
                        </a:rPr>
                        <a:t>広小路</a:t>
                      </a:r>
                      <a:r>
                        <a:rPr lang="ja-JP" altLang="en-US" sz="700" u="none" strike="noStrike" dirty="0" smtClean="0">
                          <a:latin typeface="メイリオ" pitchFamily="50" charset="-128"/>
                          <a:ea typeface="メイリオ" pitchFamily="50" charset="-128"/>
                        </a:rPr>
                        <a:t>ビルヂング</a:t>
                      </a:r>
                      <a:r>
                        <a:rPr lang="en-US" altLang="ja-JP" sz="700" u="none" strike="noStrike" dirty="0" smtClean="0">
                          <a:latin typeface="メイリオ" pitchFamily="50" charset="-128"/>
                          <a:ea typeface="メイリオ" pitchFamily="50" charset="-128"/>
                        </a:rPr>
                        <a:t>11</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三重労働局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059(226)2306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514-8524</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津市</a:t>
                      </a:r>
                      <a:r>
                        <a:rPr lang="zh-TW" altLang="en-US" sz="700" u="none" strike="noStrike" dirty="0">
                          <a:latin typeface="メイリオ" pitchFamily="50" charset="-128"/>
                          <a:ea typeface="メイリオ" pitchFamily="50" charset="-128"/>
                        </a:rPr>
                        <a:t>島崎町</a:t>
                      </a:r>
                      <a:r>
                        <a:rPr lang="en-US" altLang="zh-TW" sz="700" u="none" strike="noStrike" dirty="0">
                          <a:latin typeface="メイリオ" pitchFamily="50" charset="-128"/>
                          <a:ea typeface="メイリオ" pitchFamily="50" charset="-128"/>
                        </a:rPr>
                        <a:t>327-2 </a:t>
                      </a:r>
                      <a:r>
                        <a:rPr lang="zh-TW" altLang="en-US" sz="700" u="none" strike="noStrike" dirty="0">
                          <a:latin typeface="メイリオ" pitchFamily="50" charset="-128"/>
                          <a:ea typeface="メイリオ" pitchFamily="50" charset="-128"/>
                        </a:rPr>
                        <a:t>津第</a:t>
                      </a:r>
                      <a:r>
                        <a:rPr lang="en-US" altLang="zh-TW" sz="700" u="none" strike="noStrike" dirty="0">
                          <a:latin typeface="メイリオ" pitchFamily="50" charset="-128"/>
                          <a:ea typeface="メイリオ" pitchFamily="50" charset="-128"/>
                        </a:rPr>
                        <a:t>2</a:t>
                      </a:r>
                      <a:r>
                        <a:rPr lang="zh-TW" altLang="en-US" sz="700" u="none" strike="noStrike" dirty="0">
                          <a:latin typeface="メイリオ" pitchFamily="50" charset="-128"/>
                          <a:ea typeface="メイリオ" pitchFamily="50" charset="-128"/>
                        </a:rPr>
                        <a:t>地方合同庁舎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滋賀労働局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077(526)8686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520-0051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大津市</a:t>
                      </a:r>
                      <a:r>
                        <a:rPr lang="ja-JP" altLang="en-US" sz="700" u="none" strike="noStrike" dirty="0">
                          <a:latin typeface="メイリオ" pitchFamily="50" charset="-128"/>
                          <a:ea typeface="メイリオ" pitchFamily="50" charset="-128"/>
                        </a:rPr>
                        <a:t>梅林</a:t>
                      </a:r>
                      <a:r>
                        <a:rPr lang="en-US" altLang="ja-JP" sz="700" u="none" strike="noStrike" dirty="0">
                          <a:latin typeface="メイリオ" pitchFamily="50" charset="-128"/>
                          <a:ea typeface="メイリオ" pitchFamily="50" charset="-128"/>
                        </a:rPr>
                        <a:t>1-3-10 </a:t>
                      </a:r>
                      <a:r>
                        <a:rPr lang="ja-JP" altLang="en-US" sz="700" u="none" strike="noStrike" dirty="0">
                          <a:latin typeface="メイリオ" pitchFamily="50" charset="-128"/>
                          <a:ea typeface="メイリオ" pitchFamily="50" charset="-128"/>
                        </a:rPr>
                        <a:t>滋賀ビル</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京都労働局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600" u="none" strike="noStrike" dirty="0">
                          <a:latin typeface="メイリオ" pitchFamily="50" charset="-128"/>
                          <a:ea typeface="メイリオ" pitchFamily="50" charset="-128"/>
                        </a:rPr>
                        <a:t>職業</a:t>
                      </a:r>
                      <a:r>
                        <a:rPr lang="ja-JP" altLang="en-US" sz="600" u="none" strike="noStrike" dirty="0" smtClean="0">
                          <a:latin typeface="メイリオ" pitchFamily="50" charset="-128"/>
                          <a:ea typeface="メイリオ" pitchFamily="50" charset="-128"/>
                        </a:rPr>
                        <a:t>対策課</a:t>
                      </a:r>
                      <a:endParaRPr lang="en-US" altLang="ja-JP" sz="600" u="none" strike="noStrike" dirty="0" smtClean="0">
                        <a:latin typeface="メイリオ" pitchFamily="50" charset="-128"/>
                        <a:ea typeface="メイリオ" pitchFamily="50" charset="-128"/>
                      </a:endParaRPr>
                    </a:p>
                    <a:p>
                      <a:pPr algn="ctr" fontAlgn="ctr"/>
                      <a:r>
                        <a:rPr lang="ja-JP" altLang="en-US" sz="600" u="none" strike="noStrike" dirty="0" smtClean="0">
                          <a:latin typeface="メイリオ" pitchFamily="50" charset="-128"/>
                          <a:ea typeface="メイリオ" pitchFamily="50" charset="-128"/>
                        </a:rPr>
                        <a:t>（助成金センター）</a:t>
                      </a:r>
                      <a:endParaRPr lang="ja-JP" altLang="en-US" sz="6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075(241)3269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604-8171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r>
                        <a:rPr lang="ja-JP" altLang="en-US" sz="700" u="none" strike="noStrike" dirty="0" smtClean="0">
                          <a:latin typeface="メイリオ" pitchFamily="50" charset="-128"/>
                          <a:ea typeface="メイリオ" pitchFamily="50" charset="-128"/>
                        </a:rPr>
                        <a:t>　京都市中京区烏丸御池下ル虎屋町</a:t>
                      </a:r>
                      <a:r>
                        <a:rPr lang="en-US" altLang="ja-JP" sz="700" u="none" strike="noStrike" dirty="0" smtClean="0">
                          <a:latin typeface="メイリオ" pitchFamily="50" charset="-128"/>
                          <a:ea typeface="メイリオ" pitchFamily="50" charset="-128"/>
                        </a:rPr>
                        <a:t>566-1 </a:t>
                      </a:r>
                      <a:r>
                        <a:rPr lang="ja-JP" altLang="en-US" sz="700" u="none" strike="noStrike" dirty="0" smtClean="0">
                          <a:latin typeface="メイリオ" pitchFamily="50" charset="-128"/>
                          <a:ea typeface="メイリオ" pitchFamily="50" charset="-128"/>
                        </a:rPr>
                        <a:t>井門明治安田生命ビル</a:t>
                      </a:r>
                      <a:r>
                        <a:rPr lang="en-US" altLang="ja-JP" sz="700" u="none" strike="noStrike" dirty="0" smtClean="0">
                          <a:latin typeface="メイリオ" pitchFamily="50" charset="-128"/>
                          <a:ea typeface="メイリオ" pitchFamily="50" charset="-128"/>
                        </a:rPr>
                        <a:t>2</a:t>
                      </a:r>
                      <a:r>
                        <a:rPr lang="ja-JP" altLang="en-US" sz="700" u="none" strike="noStrike" dirty="0" smtClean="0">
                          <a:latin typeface="メイリオ" pitchFamily="50" charset="-128"/>
                          <a:ea typeface="メイリオ" pitchFamily="50" charset="-128"/>
                        </a:rPr>
                        <a:t>階</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大阪労働局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marL="0" marR="0" indent="0" algn="l" defTabSz="910552" rtl="0" eaLnBrk="1" fontAlgn="ctr" latinLnBrk="0" hangingPunct="1">
                        <a:lnSpc>
                          <a:spcPct val="100000"/>
                        </a:lnSpc>
                        <a:spcBef>
                          <a:spcPts val="0"/>
                        </a:spcBef>
                        <a:spcAft>
                          <a:spcPts val="0"/>
                        </a:spcAft>
                        <a:buClrTx/>
                        <a:buSzTx/>
                        <a:buFontTx/>
                        <a:buNone/>
                        <a:tabLst/>
                        <a:defRPr/>
                      </a:pPr>
                      <a:r>
                        <a:rPr kumimoji="1" lang="ja-JP" altLang="en-US" sz="650" b="0" i="0" u="none" strike="noStrike" kern="1200" cap="none" spc="-150" normalizeH="0" baseline="0" noProof="0" dirty="0" smtClean="0">
                          <a:ln>
                            <a:noFill/>
                          </a:ln>
                          <a:solidFill>
                            <a:prstClr val="black"/>
                          </a:solidFill>
                          <a:effectLst/>
                          <a:uLnTx/>
                          <a:uFillTx/>
                          <a:latin typeface="メイリオ" pitchFamily="50" charset="-128"/>
                          <a:ea typeface="メイリオ" pitchFamily="50" charset="-128"/>
                          <a:cs typeface="+mn-cs"/>
                        </a:rPr>
                        <a:t>　ハローワーク助成金センター</a:t>
                      </a:r>
                      <a:endParaRPr lang="ja-JP" altLang="en-US" sz="650" b="0" i="0" u="none" strike="noStrike" spc="-150"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06(6346)7181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marL="0" marR="0" indent="0" algn="ctr" defTabSz="910552" rtl="0" eaLnBrk="1" fontAlgn="ctr" latinLnBrk="0" hangingPunct="1">
                        <a:lnSpc>
                          <a:spcPct val="100000"/>
                        </a:lnSpc>
                        <a:spcBef>
                          <a:spcPts val="0"/>
                        </a:spcBef>
                        <a:spcAft>
                          <a:spcPts val="0"/>
                        </a:spcAft>
                        <a:buClrTx/>
                        <a:buSzTx/>
                        <a:buFontTx/>
                        <a:buNone/>
                        <a:tabLst/>
                        <a:defRPr/>
                      </a:pPr>
                      <a:r>
                        <a:rPr lang="en-US" altLang="ja-JP" sz="800" u="none" strike="noStrike" dirty="0" smtClean="0"/>
                        <a:t>530-0001</a:t>
                      </a:r>
                      <a:endParaRPr lang="en-US" altLang="ja-JP" sz="800" b="0" i="0" u="none" strike="noStrike" dirty="0" smtClean="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大阪市北区梅田</a:t>
                      </a:r>
                      <a:r>
                        <a:rPr lang="en-US" altLang="ja-JP" sz="700" u="none" strike="noStrike" dirty="0" smtClean="0">
                          <a:latin typeface="メイリオ" pitchFamily="50" charset="-128"/>
                          <a:ea typeface="メイリオ" pitchFamily="50" charset="-128"/>
                        </a:rPr>
                        <a:t>1-12-39 </a:t>
                      </a:r>
                      <a:r>
                        <a:rPr lang="ja-JP" altLang="en-US" sz="700" u="none" strike="noStrike" dirty="0" smtClean="0">
                          <a:latin typeface="メイリオ" pitchFamily="50" charset="-128"/>
                          <a:ea typeface="メイリオ" pitchFamily="50" charset="-128"/>
                        </a:rPr>
                        <a:t>新阪急ビル</a:t>
                      </a:r>
                      <a:r>
                        <a:rPr lang="en-US" altLang="ja-JP" sz="700" u="none" strike="noStrike" dirty="0" smtClean="0">
                          <a:latin typeface="メイリオ" pitchFamily="50" charset="-128"/>
                          <a:ea typeface="メイリオ" pitchFamily="50" charset="-128"/>
                        </a:rPr>
                        <a:t>8</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rowSpan="2">
                  <a:txBody>
                    <a:bodyPr/>
                    <a:lstStyle/>
                    <a:p>
                      <a:pPr algn="ctr" fontAlgn="ctr"/>
                      <a:r>
                        <a:rPr lang="ja-JP" altLang="en-US" sz="700" b="1" u="none" strike="noStrike" dirty="0">
                          <a:latin typeface="メイリオ" pitchFamily="50" charset="-128"/>
                          <a:ea typeface="メイリオ" pitchFamily="50" charset="-128"/>
                        </a:rPr>
                        <a:t>兵庫労働局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zh-TW" altLang="en-US" sz="650" u="none" strike="noStrike" spc="0">
                          <a:latin typeface="メイリオ" pitchFamily="50" charset="-128"/>
                          <a:ea typeface="メイリオ" pitchFamily="50" charset="-128"/>
                        </a:rPr>
                        <a:t>職業</a:t>
                      </a:r>
                      <a:r>
                        <a:rPr lang="zh-TW" altLang="en-US" sz="650" u="none" strike="noStrike" spc="0" smtClean="0">
                          <a:latin typeface="メイリオ" pitchFamily="50" charset="-128"/>
                          <a:ea typeface="メイリオ" pitchFamily="50" charset="-128"/>
                        </a:rPr>
                        <a:t>対策課</a:t>
                      </a:r>
                      <a:endParaRPr lang="zh-TW" altLang="en-US" sz="650" b="0" i="0" u="none" strike="noStrike" spc="0" dirty="0">
                        <a:solidFill>
                          <a:srgbClr val="000000"/>
                        </a:solidFill>
                        <a:latin typeface="メイリオ" pitchFamily="50" charset="-128"/>
                        <a:ea typeface="メイリオ" pitchFamily="50" charset="-128"/>
                      </a:endParaRPr>
                    </a:p>
                  </a:txBody>
                  <a:tcPr marL="0" marR="0" marT="0" marB="0" anchor="ctr">
                    <a:solidFill>
                      <a:srgbClr val="FEF4EC"/>
                    </a:solidFill>
                  </a:tcPr>
                </a:tc>
                <a:tc rowSpan="2">
                  <a:txBody>
                    <a:bodyPr/>
                    <a:lstStyle/>
                    <a:p>
                      <a:pPr algn="ctr" fontAlgn="ctr"/>
                      <a:r>
                        <a:rPr lang="en-US" altLang="ja-JP" sz="700" u="none" strike="noStrike" dirty="0">
                          <a:effectLst/>
                          <a:latin typeface="メイリオ" pitchFamily="50" charset="-128"/>
                          <a:ea typeface="メイリオ" pitchFamily="50" charset="-128"/>
                        </a:rPr>
                        <a:t>078(221)5440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rowSpan="2">
                  <a:txBody>
                    <a:bodyPr/>
                    <a:lstStyle/>
                    <a:p>
                      <a:pPr algn="ctr" fontAlgn="ctr"/>
                      <a:r>
                        <a:rPr lang="en-US" altLang="ja-JP" sz="800" u="none" strike="noStrike" dirty="0"/>
                        <a:t>651-0083</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rowSpan="2">
                  <a:txBody>
                    <a:bodyPr/>
                    <a:lstStyle/>
                    <a:p>
                      <a:pPr algn="l" fontAlgn="ctr"/>
                      <a:r>
                        <a:rPr lang="ja-JP" altLang="en-US" sz="700" u="none" strike="noStrike" dirty="0" smtClean="0">
                          <a:latin typeface="メイリオ" pitchFamily="50" charset="-128"/>
                          <a:ea typeface="メイリオ" pitchFamily="50" charset="-128"/>
                        </a:rPr>
                        <a:t>　神戸市</a:t>
                      </a:r>
                      <a:r>
                        <a:rPr lang="ja-JP" altLang="en-US" sz="700" u="none" strike="noStrike" dirty="0">
                          <a:latin typeface="メイリオ" pitchFamily="50" charset="-128"/>
                          <a:ea typeface="メイリオ" pitchFamily="50" charset="-128"/>
                        </a:rPr>
                        <a:t>中央区浜辺通</a:t>
                      </a:r>
                      <a:r>
                        <a:rPr lang="en-US" altLang="ja-JP" sz="700" u="none" strike="noStrike" dirty="0" smtClean="0">
                          <a:latin typeface="メイリオ" pitchFamily="50" charset="-128"/>
                          <a:ea typeface="メイリオ" pitchFamily="50" charset="-128"/>
                        </a:rPr>
                        <a:t>2-1-30 </a:t>
                      </a:r>
                      <a:r>
                        <a:rPr lang="ja-JP" altLang="en-US" sz="700" u="none" strike="noStrike" dirty="0" smtClean="0">
                          <a:latin typeface="メイリオ" pitchFamily="50" charset="-128"/>
                          <a:ea typeface="メイリオ" pitchFamily="50" charset="-128"/>
                        </a:rPr>
                        <a:t>三宮</a:t>
                      </a:r>
                      <a:r>
                        <a:rPr lang="ja-JP" altLang="en-US" sz="700" u="none" strike="noStrike" dirty="0">
                          <a:latin typeface="メイリオ" pitchFamily="50" charset="-128"/>
                          <a:ea typeface="メイリオ" pitchFamily="50" charset="-128"/>
                        </a:rPr>
                        <a:t>国際ビル５階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vMerge="1">
                  <a:txBody>
                    <a:bodyPr/>
                    <a:lstStyle/>
                    <a:p>
                      <a:endParaRPr kumimoji="1" lang="ja-JP" altLang="en-US"/>
                    </a:p>
                  </a:txBody>
                  <a:tcPr/>
                </a:tc>
                <a:tc>
                  <a:txBody>
                    <a:bodyPr/>
                    <a:lstStyle/>
                    <a:p>
                      <a:pPr algn="ctr" fontAlgn="ctr"/>
                      <a:r>
                        <a:rPr lang="en-US" altLang="ja-JP" sz="650" u="none" strike="noStrike" spc="-100" dirty="0" smtClean="0">
                          <a:latin typeface="メイリオ" pitchFamily="50" charset="-128"/>
                          <a:ea typeface="メイリオ" pitchFamily="50" charset="-128"/>
                        </a:rPr>
                        <a:t>(</a:t>
                      </a:r>
                      <a:r>
                        <a:rPr lang="ja-JP" altLang="en-US" sz="650" u="none" strike="noStrike" spc="-100" baseline="0" dirty="0" smtClean="0">
                          <a:latin typeface="メイリオ" pitchFamily="50" charset="-128"/>
                          <a:ea typeface="メイリオ" pitchFamily="50" charset="-128"/>
                        </a:rPr>
                        <a:t>ハローワーク助成金デスク</a:t>
                      </a:r>
                      <a:r>
                        <a:rPr lang="ja-JP" altLang="en-US" sz="650" u="none" strike="noStrike" spc="-100" baseline="0" dirty="0">
                          <a:latin typeface="メイリオ" pitchFamily="50" charset="-128"/>
                          <a:ea typeface="メイリオ" pitchFamily="50" charset="-128"/>
                        </a:rPr>
                        <a:t>）</a:t>
                      </a:r>
                      <a:endParaRPr lang="ja-JP" altLang="en-US" sz="650" b="0" i="0" u="none" strike="noStrike" spc="-100" baseline="0" dirty="0">
                        <a:solidFill>
                          <a:srgbClr val="000000"/>
                        </a:solidFill>
                        <a:latin typeface="メイリオ" pitchFamily="50" charset="-128"/>
                        <a:ea typeface="メイリオ" pitchFamily="50" charset="-128"/>
                      </a:endParaRPr>
                    </a:p>
                  </a:txBody>
                  <a:tcPr marL="0" marR="0" marT="0" marB="0" anchor="ctr">
                    <a:solidFill>
                      <a:srgbClr val="FEF4EC"/>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180000">
                <a:tc>
                  <a:txBody>
                    <a:bodyPr/>
                    <a:lstStyle/>
                    <a:p>
                      <a:pPr algn="ctr" fontAlgn="ctr"/>
                      <a:r>
                        <a:rPr lang="ja-JP" altLang="en-US" sz="700" b="1" u="none" strike="noStrike" dirty="0">
                          <a:latin typeface="メイリオ" pitchFamily="50" charset="-128"/>
                          <a:ea typeface="メイリオ" pitchFamily="50" charset="-128"/>
                        </a:rPr>
                        <a:t>奈良労働局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0742(35)6336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630-8113</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奈良市法蓮町</a:t>
                      </a:r>
                      <a:r>
                        <a:rPr lang="en-US" altLang="ja-JP" sz="700" u="none" strike="noStrike" dirty="0" smtClean="0">
                          <a:latin typeface="メイリオ" pitchFamily="50" charset="-128"/>
                          <a:ea typeface="メイリオ" pitchFamily="50" charset="-128"/>
                        </a:rPr>
                        <a:t>163-1 </a:t>
                      </a:r>
                      <a:r>
                        <a:rPr lang="ja-JP" altLang="en-US" sz="700" u="none" strike="noStrike" dirty="0" smtClean="0">
                          <a:latin typeface="メイリオ" pitchFamily="50" charset="-128"/>
                          <a:ea typeface="メイリオ" pitchFamily="50" charset="-128"/>
                        </a:rPr>
                        <a:t>新大宮愛正寺ビル</a:t>
                      </a:r>
                      <a:r>
                        <a:rPr lang="en-US" altLang="ja-JP" sz="700" u="none" strike="noStrike" dirty="0" smtClean="0">
                          <a:latin typeface="メイリオ" pitchFamily="50" charset="-128"/>
                          <a:ea typeface="メイリオ" pitchFamily="50" charset="-128"/>
                        </a:rPr>
                        <a:t>405</a:t>
                      </a:r>
                      <a:r>
                        <a:rPr lang="ja-JP" altLang="en-US" sz="700" u="none" strike="noStrike" dirty="0" smtClean="0">
                          <a:latin typeface="メイリオ" pitchFamily="50" charset="-128"/>
                          <a:ea typeface="メイリオ" pitchFamily="50" charset="-128"/>
                        </a:rPr>
                        <a:t>号</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和歌山労働局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073(488)1161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640-8581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CN" altLang="en-US" sz="700" u="none" strike="noStrike" dirty="0" smtClean="0">
                          <a:latin typeface="メイリオ" pitchFamily="50" charset="-128"/>
                          <a:ea typeface="メイリオ" pitchFamily="50" charset="-128"/>
                        </a:rPr>
                        <a:t>和歌山市黒田</a:t>
                      </a:r>
                      <a:r>
                        <a:rPr lang="en-US" altLang="ja-JP" sz="700" u="none" strike="noStrike" dirty="0" smtClean="0">
                          <a:latin typeface="メイリオ" pitchFamily="50" charset="-128"/>
                          <a:ea typeface="メイリオ" pitchFamily="50" charset="-128"/>
                        </a:rPr>
                        <a:t>2-3-3</a:t>
                      </a:r>
                      <a:r>
                        <a:rPr lang="zh-CN" altLang="en-US" sz="700" u="none" strike="noStrike" dirty="0" smtClean="0">
                          <a:latin typeface="メイリオ" pitchFamily="50" charset="-128"/>
                          <a:ea typeface="メイリオ" pitchFamily="50" charset="-128"/>
                        </a:rPr>
                        <a:t> 和歌山</a:t>
                      </a:r>
                      <a:r>
                        <a:rPr lang="zh-CN" altLang="en-US" sz="700" u="none" strike="noStrike" dirty="0">
                          <a:latin typeface="メイリオ" pitchFamily="50" charset="-128"/>
                          <a:ea typeface="メイリオ" pitchFamily="50" charset="-128"/>
                        </a:rPr>
                        <a:t>労働総合庁舎</a:t>
                      </a:r>
                      <a:endParaRPr lang="zh-CN"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鳥取労働局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smtClean="0">
                          <a:latin typeface="メイリオ" pitchFamily="50" charset="-128"/>
                          <a:ea typeface="メイリオ" pitchFamily="50" charset="-128"/>
                        </a:rPr>
                        <a:t>職業安定課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0857(29)1707 (</a:t>
                      </a:r>
                      <a:r>
                        <a:rPr lang="ja-JP" altLang="en-US" sz="700" u="none" strike="noStrike" dirty="0" smtClean="0">
                          <a:effectLst/>
                          <a:latin typeface="メイリオ" pitchFamily="50" charset="-128"/>
                          <a:ea typeface="メイリオ" pitchFamily="50" charset="-128"/>
                        </a:rPr>
                        <a:t>直</a:t>
                      </a:r>
                      <a:r>
                        <a:rPr lang="en-US" altLang="ja-JP" sz="700" u="none" strike="noStrike" dirty="0" smtClean="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680-8522</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鳥取市</a:t>
                      </a:r>
                      <a:r>
                        <a:rPr lang="ja-JP" altLang="en-US" sz="700" u="none" strike="noStrike" dirty="0">
                          <a:latin typeface="メイリオ" pitchFamily="50" charset="-128"/>
                          <a:ea typeface="メイリオ" pitchFamily="50" charset="-128"/>
                        </a:rPr>
                        <a:t>富安</a:t>
                      </a:r>
                      <a:r>
                        <a:rPr lang="en-US" altLang="ja-JP" sz="700" u="none" strike="noStrike" dirty="0">
                          <a:latin typeface="メイリオ" pitchFamily="50" charset="-128"/>
                          <a:ea typeface="メイリオ" pitchFamily="50" charset="-128"/>
                        </a:rPr>
                        <a:t>2-89-9</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島根労働局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smtClean="0">
                          <a:latin typeface="メイリオ" pitchFamily="50" charset="-128"/>
                          <a:ea typeface="メイリオ" pitchFamily="50" charset="-128"/>
                        </a:rPr>
                        <a:t>職業安定課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0852(20)7017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690-0841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松江市</a:t>
                      </a:r>
                      <a:r>
                        <a:rPr lang="zh-TW" altLang="en-US" sz="700" u="none" strike="noStrike" dirty="0">
                          <a:latin typeface="メイリオ" pitchFamily="50" charset="-128"/>
                          <a:ea typeface="メイリオ" pitchFamily="50" charset="-128"/>
                        </a:rPr>
                        <a:t>向島町</a:t>
                      </a:r>
                      <a:r>
                        <a:rPr lang="en-US" altLang="zh-TW" sz="700" u="none" strike="noStrike" dirty="0" smtClean="0">
                          <a:latin typeface="メイリオ" pitchFamily="50" charset="-128"/>
                          <a:ea typeface="メイリオ" pitchFamily="50" charset="-128"/>
                        </a:rPr>
                        <a:t>134-10</a:t>
                      </a:r>
                      <a:r>
                        <a:rPr lang="ja-JP"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松江</a:t>
                      </a:r>
                      <a:r>
                        <a:rPr lang="zh-TW" altLang="en-US" sz="700" u="none" strike="noStrike" dirty="0">
                          <a:latin typeface="メイリオ" pitchFamily="50" charset="-128"/>
                          <a:ea typeface="メイリオ" pitchFamily="50" charset="-128"/>
                        </a:rPr>
                        <a:t>合同庁舎</a:t>
                      </a:r>
                      <a:r>
                        <a:rPr lang="en-US" altLang="zh-TW" sz="700" u="none" strike="noStrike" dirty="0">
                          <a:latin typeface="メイリオ" pitchFamily="50" charset="-128"/>
                          <a:ea typeface="メイリオ" pitchFamily="50" charset="-128"/>
                        </a:rPr>
                        <a:t>5</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岡山労働局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086(801)5107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700-8611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岡山市</a:t>
                      </a:r>
                      <a:r>
                        <a:rPr lang="ja-JP" altLang="en-US" sz="700" u="none" strike="noStrike" dirty="0" smtClean="0">
                          <a:latin typeface="メイリオ" pitchFamily="50" charset="-128"/>
                          <a:ea typeface="メイリオ" pitchFamily="50" charset="-128"/>
                        </a:rPr>
                        <a:t>北区</a:t>
                      </a:r>
                      <a:r>
                        <a:rPr lang="zh-TW" altLang="en-US" sz="700" u="none" strike="noStrike" dirty="0" smtClean="0">
                          <a:latin typeface="メイリオ" pitchFamily="50" charset="-128"/>
                          <a:ea typeface="メイリオ" pitchFamily="50" charset="-128"/>
                        </a:rPr>
                        <a:t>下石井</a:t>
                      </a:r>
                      <a:r>
                        <a:rPr lang="en-US" altLang="zh-TW" sz="700" u="none" strike="noStrike" dirty="0" smtClean="0">
                          <a:latin typeface="メイリオ" pitchFamily="50" charset="-128"/>
                          <a:ea typeface="メイリオ" pitchFamily="50" charset="-128"/>
                        </a:rPr>
                        <a:t>1-4-1</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岡山</a:t>
                      </a:r>
                      <a:r>
                        <a:rPr lang="zh-TW" altLang="en-US" sz="700" u="none" strike="noStrike" dirty="0">
                          <a:latin typeface="メイリオ" pitchFamily="50" charset="-128"/>
                          <a:ea typeface="メイリオ" pitchFamily="50" charset="-128"/>
                        </a:rPr>
                        <a:t>第</a:t>
                      </a:r>
                      <a:r>
                        <a:rPr lang="en-US" altLang="zh-TW" sz="700" u="none" strike="noStrike" dirty="0">
                          <a:latin typeface="メイリオ" pitchFamily="50" charset="-128"/>
                          <a:ea typeface="メイリオ" pitchFamily="50" charset="-128"/>
                        </a:rPr>
                        <a:t>2</a:t>
                      </a:r>
                      <a:r>
                        <a:rPr lang="zh-TW" altLang="en-US" sz="700" u="none" strike="noStrike" dirty="0">
                          <a:latin typeface="メイリオ" pitchFamily="50" charset="-128"/>
                          <a:ea typeface="メイリオ" pitchFamily="50" charset="-128"/>
                        </a:rPr>
                        <a:t>合同庁舎</a:t>
                      </a:r>
                      <a:r>
                        <a:rPr lang="en-US" altLang="zh-TW" sz="700" u="none" strike="noStrike" dirty="0">
                          <a:latin typeface="メイリオ" pitchFamily="50" charset="-128"/>
                          <a:ea typeface="メイリオ" pitchFamily="50" charset="-128"/>
                        </a:rPr>
                        <a:t>3</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広島労働局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082(502)7832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730-0013</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広島市中区</a:t>
                      </a:r>
                      <a:r>
                        <a:rPr lang="ja-JP" altLang="en-US" sz="700" u="none" strike="noStrike" dirty="0">
                          <a:latin typeface="メイリオ" pitchFamily="50" charset="-128"/>
                          <a:ea typeface="メイリオ" pitchFamily="50" charset="-128"/>
                        </a:rPr>
                        <a:t>八丁</a:t>
                      </a:r>
                      <a:r>
                        <a:rPr lang="ja-JP" altLang="en-US" sz="700" u="none" strike="noStrike" dirty="0" smtClean="0">
                          <a:latin typeface="メイリオ" pitchFamily="50" charset="-128"/>
                          <a:ea typeface="メイリオ" pitchFamily="50" charset="-128"/>
                        </a:rPr>
                        <a:t>堀</a:t>
                      </a:r>
                      <a:r>
                        <a:rPr lang="en-US" altLang="ja-JP" sz="700" u="none" strike="noStrike" dirty="0" smtClean="0">
                          <a:latin typeface="メイリオ" pitchFamily="50" charset="-128"/>
                          <a:ea typeface="メイリオ" pitchFamily="50" charset="-128"/>
                        </a:rPr>
                        <a:t>5-7 </a:t>
                      </a:r>
                      <a:r>
                        <a:rPr lang="ja-JP" altLang="en-US" sz="700" u="none" strike="noStrike" dirty="0" smtClean="0">
                          <a:latin typeface="メイリオ" pitchFamily="50" charset="-128"/>
                          <a:ea typeface="メイリオ" pitchFamily="50" charset="-128"/>
                        </a:rPr>
                        <a:t>住友生命広島八丁堀ビル</a:t>
                      </a:r>
                      <a:r>
                        <a:rPr lang="en-US" altLang="ja-JP" sz="700" u="none" strike="noStrike" dirty="0" smtClean="0">
                          <a:latin typeface="メイリオ" pitchFamily="50" charset="-128"/>
                          <a:ea typeface="メイリオ" pitchFamily="50" charset="-128"/>
                        </a:rPr>
                        <a:t>4</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山口労働局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083(995)0383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753-8510</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山口市</a:t>
                      </a:r>
                      <a:r>
                        <a:rPr lang="ja-JP" altLang="en-US" sz="700" u="none" strike="noStrike" dirty="0">
                          <a:latin typeface="メイリオ" pitchFamily="50" charset="-128"/>
                          <a:ea typeface="メイリオ" pitchFamily="50" charset="-128"/>
                        </a:rPr>
                        <a:t>中河原町</a:t>
                      </a:r>
                      <a:r>
                        <a:rPr lang="en-US" altLang="ja-JP" sz="700" u="none" strike="noStrike" dirty="0">
                          <a:latin typeface="メイリオ" pitchFamily="50" charset="-128"/>
                          <a:ea typeface="メイリオ" pitchFamily="50" charset="-128"/>
                        </a:rPr>
                        <a:t>6-16 </a:t>
                      </a:r>
                      <a:r>
                        <a:rPr lang="ja-JP" altLang="en-US" sz="700" u="none" strike="noStrike" dirty="0">
                          <a:latin typeface="メイリオ" pitchFamily="50" charset="-128"/>
                          <a:ea typeface="メイリオ" pitchFamily="50" charset="-128"/>
                        </a:rPr>
                        <a:t>山口地方合同庁舎</a:t>
                      </a:r>
                      <a:r>
                        <a:rPr lang="en-US" altLang="ja-JP" sz="700" u="none" strike="noStrike" dirty="0">
                          <a:latin typeface="メイリオ" pitchFamily="50" charset="-128"/>
                          <a:ea typeface="メイリオ" pitchFamily="50" charset="-128"/>
                        </a:rPr>
                        <a:t>2</a:t>
                      </a:r>
                      <a:r>
                        <a:rPr lang="ja-JP" altLang="en-US" sz="700" u="none" strike="noStrike" dirty="0">
                          <a:latin typeface="メイリオ" pitchFamily="50" charset="-128"/>
                          <a:ea typeface="メイリオ" pitchFamily="50" charset="-128"/>
                        </a:rPr>
                        <a:t>号館</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徳島労働局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088(611)5387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770-0851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徳島市</a:t>
                      </a:r>
                      <a:r>
                        <a:rPr lang="zh-TW" altLang="en-US" sz="700" u="none" strike="noStrike" dirty="0">
                          <a:latin typeface="メイリオ" pitchFamily="50" charset="-128"/>
                          <a:ea typeface="メイリオ" pitchFamily="50" charset="-128"/>
                        </a:rPr>
                        <a:t>徳島町城内</a:t>
                      </a:r>
                      <a:r>
                        <a:rPr lang="en-US" altLang="zh-TW" sz="700" u="none" strike="noStrike" dirty="0">
                          <a:latin typeface="メイリオ" pitchFamily="50" charset="-128"/>
                          <a:ea typeface="メイリオ" pitchFamily="50" charset="-128"/>
                        </a:rPr>
                        <a:t>6-6 </a:t>
                      </a:r>
                      <a:r>
                        <a:rPr lang="zh-TW" altLang="en-US" sz="700" u="none" strike="noStrike" dirty="0">
                          <a:latin typeface="メイリオ" pitchFamily="50" charset="-128"/>
                          <a:ea typeface="メイリオ" pitchFamily="50" charset="-128"/>
                        </a:rPr>
                        <a:t>徳島地方合同庁舎</a:t>
                      </a:r>
                      <a:r>
                        <a:rPr lang="en-US" altLang="zh-TW" sz="700" u="none" strike="noStrike" dirty="0">
                          <a:latin typeface="メイリオ" pitchFamily="50" charset="-128"/>
                          <a:ea typeface="メイリオ" pitchFamily="50" charset="-128"/>
                        </a:rPr>
                        <a:t>4</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香川労働局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087(811)7290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760-0019</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高松市</a:t>
                      </a:r>
                      <a:r>
                        <a:rPr lang="ja-JP" altLang="en-US" sz="700" u="none" strike="noStrike" dirty="0">
                          <a:latin typeface="メイリオ" pitchFamily="50" charset="-128"/>
                          <a:ea typeface="メイリオ" pitchFamily="50" charset="-128"/>
                        </a:rPr>
                        <a:t>サンポート</a:t>
                      </a:r>
                      <a:r>
                        <a:rPr lang="en-US" altLang="ja-JP" sz="700" u="none" strike="noStrike" dirty="0" smtClean="0">
                          <a:latin typeface="メイリオ" pitchFamily="50" charset="-128"/>
                          <a:ea typeface="メイリオ" pitchFamily="50" charset="-128"/>
                        </a:rPr>
                        <a:t>3-33</a:t>
                      </a:r>
                      <a:r>
                        <a:rPr lang="ja-JP" altLang="en-US"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高松</a:t>
                      </a:r>
                      <a:r>
                        <a:rPr lang="ja-JP" altLang="en-US" sz="700" u="none" strike="noStrike" dirty="0">
                          <a:latin typeface="メイリオ" pitchFamily="50" charset="-128"/>
                          <a:ea typeface="メイリオ" pitchFamily="50" charset="-128"/>
                        </a:rPr>
                        <a:t>サンポート合同庁舎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愛媛労働局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089(941)2940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790-8538</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松山市</a:t>
                      </a:r>
                      <a:r>
                        <a:rPr lang="zh-TW" altLang="en-US" sz="700" u="none" strike="noStrike" dirty="0">
                          <a:latin typeface="メイリオ" pitchFamily="50" charset="-128"/>
                          <a:ea typeface="メイリオ" pitchFamily="50" charset="-128"/>
                        </a:rPr>
                        <a:t>若草町</a:t>
                      </a:r>
                      <a:r>
                        <a:rPr lang="en-US" altLang="zh-TW" sz="700" u="none" strike="noStrike" dirty="0" smtClean="0">
                          <a:latin typeface="メイリオ" pitchFamily="50" charset="-128"/>
                          <a:ea typeface="メイリオ" pitchFamily="50" charset="-128"/>
                        </a:rPr>
                        <a:t>4-3</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松山</a:t>
                      </a:r>
                      <a:r>
                        <a:rPr lang="zh-TW" altLang="en-US" sz="700" u="none" strike="noStrike" dirty="0">
                          <a:latin typeface="メイリオ" pitchFamily="50" charset="-128"/>
                          <a:ea typeface="メイリオ" pitchFamily="50" charset="-128"/>
                        </a:rPr>
                        <a:t>若草合同庁舎</a:t>
                      </a:r>
                      <a:r>
                        <a:rPr lang="en-US" altLang="zh-TW" sz="700" u="none" strike="noStrike" dirty="0" smtClean="0">
                          <a:latin typeface="メイリオ" pitchFamily="50" charset="-128"/>
                          <a:ea typeface="メイリオ" pitchFamily="50" charset="-128"/>
                        </a:rPr>
                        <a:t>5</a:t>
                      </a:r>
                      <a:r>
                        <a:rPr lang="zh-TW" altLang="en-US" sz="700" u="none" strike="noStrike" dirty="0" smtClean="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高知労働局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088(885)6052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780-8548</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高知市</a:t>
                      </a:r>
                      <a:r>
                        <a:rPr lang="ja-JP" altLang="en-US" sz="700" u="none" strike="noStrike" dirty="0">
                          <a:latin typeface="メイリオ" pitchFamily="50" charset="-128"/>
                          <a:ea typeface="メイリオ" pitchFamily="50" charset="-128"/>
                        </a:rPr>
                        <a:t>南金田</a:t>
                      </a:r>
                      <a:r>
                        <a:rPr lang="en-US" altLang="ja-JP" sz="700" u="none" strike="noStrike" dirty="0">
                          <a:latin typeface="メイリオ" pitchFamily="50" charset="-128"/>
                          <a:ea typeface="メイリオ" pitchFamily="50" charset="-128"/>
                        </a:rPr>
                        <a:t>48-2</a:t>
                      </a:r>
                      <a:endParaRPr lang="en-US" altLang="ja-JP"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福岡労働局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smtClean="0">
                          <a:effectLst/>
                          <a:latin typeface="メイリオ" pitchFamily="50" charset="-128"/>
                          <a:ea typeface="メイリオ" pitchFamily="50" charset="-128"/>
                        </a:rPr>
                        <a:t>092(411)4701 </a:t>
                      </a:r>
                      <a:r>
                        <a:rPr lang="en-US" altLang="ja-JP" sz="700" u="none" strike="noStrike" dirty="0">
                          <a:effectLst/>
                          <a:latin typeface="メイリオ" pitchFamily="50" charset="-128"/>
                          <a:ea typeface="メイリオ" pitchFamily="50" charset="-128"/>
                        </a:rPr>
                        <a:t>(</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812-0013</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福岡市</a:t>
                      </a:r>
                      <a:r>
                        <a:rPr lang="zh-TW" altLang="en-US" sz="700" u="none" strike="noStrike" dirty="0">
                          <a:latin typeface="メイリオ" pitchFamily="50" charset="-128"/>
                          <a:ea typeface="メイリオ" pitchFamily="50" charset="-128"/>
                        </a:rPr>
                        <a:t>博多区博多駅東</a:t>
                      </a:r>
                      <a:r>
                        <a:rPr lang="en-US" altLang="zh-TW" sz="700" u="none" strike="noStrike" dirty="0" smtClean="0">
                          <a:latin typeface="メイリオ" pitchFamily="50" charset="-128"/>
                          <a:ea typeface="メイリオ" pitchFamily="50" charset="-128"/>
                        </a:rPr>
                        <a:t>2-11-1</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福岡</a:t>
                      </a:r>
                      <a:r>
                        <a:rPr lang="zh-TW" altLang="en-US" sz="700" u="none" strike="noStrike" dirty="0">
                          <a:latin typeface="メイリオ" pitchFamily="50" charset="-128"/>
                          <a:ea typeface="メイリオ" pitchFamily="50" charset="-128"/>
                        </a:rPr>
                        <a:t>合同</a:t>
                      </a:r>
                      <a:r>
                        <a:rPr lang="zh-TW" altLang="en-US" sz="700" u="none" strike="noStrike" dirty="0" smtClean="0">
                          <a:latin typeface="メイリオ" pitchFamily="50" charset="-128"/>
                          <a:ea typeface="メイリオ" pitchFamily="50" charset="-128"/>
                        </a:rPr>
                        <a:t>庁舎</a:t>
                      </a:r>
                      <a:r>
                        <a:rPr lang="ja-JP" altLang="en-US" sz="700" u="none" strike="noStrike" dirty="0" smtClean="0">
                          <a:latin typeface="メイリオ" pitchFamily="50" charset="-128"/>
                          <a:ea typeface="メイリオ" pitchFamily="50" charset="-128"/>
                        </a:rPr>
                        <a:t>本館</a:t>
                      </a:r>
                      <a:r>
                        <a:rPr lang="en-US" altLang="ja-JP" sz="700" u="none" strike="noStrike" dirty="0" smtClean="0">
                          <a:latin typeface="メイリオ" pitchFamily="50" charset="-128"/>
                          <a:ea typeface="メイリオ" pitchFamily="50" charset="-128"/>
                        </a:rPr>
                        <a:t>1</a:t>
                      </a:r>
                      <a:r>
                        <a:rPr lang="ja-JP" altLang="en-US" sz="700" u="none" strike="noStrike" dirty="0" smtClean="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佐賀労働局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0952(32)7217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840-0801</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佐賀市駅</a:t>
                      </a:r>
                      <a:r>
                        <a:rPr lang="zh-TW" altLang="en-US" sz="700" u="none" strike="noStrike" dirty="0">
                          <a:latin typeface="メイリオ" pitchFamily="50" charset="-128"/>
                          <a:ea typeface="メイリオ" pitchFamily="50" charset="-128"/>
                        </a:rPr>
                        <a:t>前</a:t>
                      </a:r>
                      <a:r>
                        <a:rPr lang="en-US" altLang="zh-TW" sz="700" u="none" strike="noStrike" dirty="0" smtClean="0">
                          <a:latin typeface="メイリオ" pitchFamily="50" charset="-128"/>
                          <a:ea typeface="メイリオ" pitchFamily="50" charset="-128"/>
                        </a:rPr>
                        <a:t>3-3-20</a:t>
                      </a:r>
                      <a:r>
                        <a:rPr lang="zh-TW" altLang="en-US" sz="700" u="none" strike="noStrike" baseline="0" dirty="0" smtClean="0">
                          <a:latin typeface="メイリオ" pitchFamily="50" charset="-128"/>
                          <a:ea typeface="メイリオ" pitchFamily="50" charset="-128"/>
                        </a:rPr>
                        <a:t> </a:t>
                      </a:r>
                      <a:r>
                        <a:rPr lang="zh-TW" altLang="en-US" sz="700" u="none" strike="noStrike" dirty="0" smtClean="0">
                          <a:latin typeface="メイリオ" pitchFamily="50" charset="-128"/>
                          <a:ea typeface="メイリオ" pitchFamily="50" charset="-128"/>
                        </a:rPr>
                        <a:t>佐賀</a:t>
                      </a:r>
                      <a:r>
                        <a:rPr lang="zh-TW" altLang="en-US" sz="700" u="none" strike="noStrike" dirty="0">
                          <a:latin typeface="メイリオ" pitchFamily="50" charset="-128"/>
                          <a:ea typeface="メイリオ" pitchFamily="50" charset="-128"/>
                        </a:rPr>
                        <a:t>第</a:t>
                      </a:r>
                      <a:r>
                        <a:rPr lang="en-US" altLang="zh-TW" sz="700" u="none" strike="noStrike" dirty="0">
                          <a:latin typeface="メイリオ" pitchFamily="50" charset="-128"/>
                          <a:ea typeface="メイリオ" pitchFamily="50" charset="-128"/>
                        </a:rPr>
                        <a:t>2</a:t>
                      </a:r>
                      <a:r>
                        <a:rPr lang="zh-TW" altLang="en-US" sz="700" u="none" strike="noStrike" dirty="0">
                          <a:latin typeface="メイリオ" pitchFamily="50" charset="-128"/>
                          <a:ea typeface="メイリオ" pitchFamily="50" charset="-128"/>
                        </a:rPr>
                        <a:t>合同庁舎</a:t>
                      </a:r>
                      <a:r>
                        <a:rPr lang="en-US" altLang="zh-TW" sz="700" u="none" strike="noStrike" dirty="0">
                          <a:latin typeface="メイリオ" pitchFamily="50" charset="-128"/>
                          <a:ea typeface="メイリオ" pitchFamily="50" charset="-128"/>
                        </a:rPr>
                        <a:t>6</a:t>
                      </a:r>
                      <a:r>
                        <a:rPr lang="zh-TW" altLang="en-US" sz="700" u="none" strike="noStrike" dirty="0">
                          <a:latin typeface="メイリオ" pitchFamily="50" charset="-128"/>
                          <a:ea typeface="メイリオ" pitchFamily="50" charset="-128"/>
                        </a:rPr>
                        <a:t>階</a:t>
                      </a:r>
                      <a:endParaRPr lang="zh-TW"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長崎労働局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095(801)0042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850-0033</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長崎市</a:t>
                      </a:r>
                      <a:r>
                        <a:rPr lang="ja-JP" altLang="en-US" sz="700" u="none" strike="noStrike" dirty="0">
                          <a:latin typeface="メイリオ" pitchFamily="50" charset="-128"/>
                          <a:ea typeface="メイリオ" pitchFamily="50" charset="-128"/>
                        </a:rPr>
                        <a:t>万才町</a:t>
                      </a:r>
                      <a:r>
                        <a:rPr lang="en-US" altLang="ja-JP" sz="700" u="none" strike="noStrike" dirty="0" smtClean="0">
                          <a:latin typeface="メイリオ" pitchFamily="50" charset="-128"/>
                          <a:ea typeface="メイリオ" pitchFamily="50" charset="-128"/>
                        </a:rPr>
                        <a:t>7-1</a:t>
                      </a:r>
                      <a:r>
                        <a:rPr lang="ja-JP" altLang="en-US"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住友</a:t>
                      </a:r>
                      <a:r>
                        <a:rPr lang="ja-JP" altLang="en-US" sz="700" u="none" strike="noStrike" dirty="0">
                          <a:latin typeface="メイリオ" pitchFamily="50" charset="-128"/>
                          <a:ea typeface="メイリオ" pitchFamily="50" charset="-128"/>
                        </a:rPr>
                        <a:t>生命長崎ビル</a:t>
                      </a:r>
                      <a:r>
                        <a:rPr lang="en-US" altLang="ja-JP" sz="700" u="none" strike="noStrike" dirty="0">
                          <a:latin typeface="メイリオ" pitchFamily="50" charset="-128"/>
                          <a:ea typeface="メイリオ" pitchFamily="50" charset="-128"/>
                        </a:rPr>
                        <a:t>6</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熊本労働局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096(211)1704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860-8514</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熊本市春日</a:t>
                      </a:r>
                      <a:r>
                        <a:rPr lang="en-US" altLang="ja-JP" sz="700" u="none" strike="noStrike" dirty="0" smtClean="0">
                          <a:latin typeface="メイリオ" pitchFamily="50" charset="-128"/>
                          <a:ea typeface="メイリオ" pitchFamily="50" charset="-128"/>
                        </a:rPr>
                        <a:t>2</a:t>
                      </a:r>
                      <a:r>
                        <a:rPr lang="ja-JP" altLang="en-US" sz="700" u="none" strike="noStrike" dirty="0" smtClean="0">
                          <a:latin typeface="メイリオ" pitchFamily="50" charset="-128"/>
                          <a:ea typeface="メイリオ" pitchFamily="50" charset="-128"/>
                        </a:rPr>
                        <a:t>－</a:t>
                      </a:r>
                      <a:r>
                        <a:rPr lang="en-US" altLang="ja-JP" sz="700" u="none" strike="noStrike" dirty="0" smtClean="0">
                          <a:latin typeface="メイリオ" pitchFamily="50" charset="-128"/>
                          <a:ea typeface="メイリオ" pitchFamily="50" charset="-128"/>
                        </a:rPr>
                        <a:t>10</a:t>
                      </a:r>
                      <a:r>
                        <a:rPr lang="ja-JP" altLang="en-US" sz="700" u="none" strike="noStrike" dirty="0" smtClean="0">
                          <a:latin typeface="メイリオ" pitchFamily="50" charset="-128"/>
                          <a:ea typeface="メイリオ" pitchFamily="50" charset="-128"/>
                        </a:rPr>
                        <a:t>－</a:t>
                      </a:r>
                      <a:r>
                        <a:rPr lang="en-US" altLang="ja-JP" sz="700" u="none" strike="noStrike" dirty="0" smtClean="0">
                          <a:latin typeface="メイリオ" pitchFamily="50" charset="-128"/>
                          <a:ea typeface="メイリオ" pitchFamily="50" charset="-128"/>
                        </a:rPr>
                        <a:t>1 </a:t>
                      </a:r>
                      <a:r>
                        <a:rPr lang="ja-JP" altLang="en-US" sz="700" u="none" strike="noStrike" dirty="0" smtClean="0">
                          <a:latin typeface="メイリオ" pitchFamily="50" charset="-128"/>
                          <a:ea typeface="メイリオ" pitchFamily="50" charset="-128"/>
                        </a:rPr>
                        <a:t>熊本地方合同庁舎</a:t>
                      </a:r>
                      <a:r>
                        <a:rPr lang="en-US" altLang="ja-JP" sz="700" u="none" strike="noStrike" dirty="0" smtClean="0">
                          <a:latin typeface="メイリオ" pitchFamily="50" charset="-128"/>
                          <a:ea typeface="メイリオ" pitchFamily="50" charset="-128"/>
                        </a:rPr>
                        <a:t>9</a:t>
                      </a:r>
                      <a:r>
                        <a:rPr lang="ja-JP" altLang="en-US" sz="700" u="none" strike="noStrike" dirty="0" smtClean="0">
                          <a:latin typeface="メイリオ" pitchFamily="50" charset="-128"/>
                          <a:ea typeface="メイリオ" pitchFamily="50" charset="-128"/>
                        </a:rPr>
                        <a:t>階</a:t>
                      </a:r>
                      <a:endParaRPr lang="ja-JP" altLang="en-US" sz="700" u="none" strike="noStrike" dirty="0">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大分労働局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097(535)2090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870-0037</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大分市</a:t>
                      </a:r>
                      <a:r>
                        <a:rPr lang="ja-JP" altLang="en-US" sz="700" u="none" strike="noStrike" dirty="0">
                          <a:latin typeface="メイリオ" pitchFamily="50" charset="-128"/>
                          <a:ea typeface="メイリオ" pitchFamily="50" charset="-128"/>
                        </a:rPr>
                        <a:t>東春日町</a:t>
                      </a:r>
                      <a:r>
                        <a:rPr lang="en-US" altLang="ja-JP" sz="700" u="none" strike="noStrike" dirty="0">
                          <a:latin typeface="メイリオ" pitchFamily="50" charset="-128"/>
                          <a:ea typeface="メイリオ" pitchFamily="50" charset="-128"/>
                        </a:rPr>
                        <a:t>17-20 </a:t>
                      </a:r>
                      <a:r>
                        <a:rPr lang="ja-JP" altLang="en-US" sz="700" u="none" strike="noStrike" dirty="0">
                          <a:latin typeface="メイリオ" pitchFamily="50" charset="-128"/>
                          <a:ea typeface="メイリオ" pitchFamily="50" charset="-128"/>
                        </a:rPr>
                        <a:t>大分第</a:t>
                      </a:r>
                      <a:r>
                        <a:rPr lang="en-US" altLang="ja-JP" sz="700" u="none" strike="noStrike" dirty="0">
                          <a:latin typeface="メイリオ" pitchFamily="50" charset="-128"/>
                          <a:ea typeface="メイリオ" pitchFamily="50" charset="-128"/>
                        </a:rPr>
                        <a:t>2</a:t>
                      </a:r>
                      <a:r>
                        <a:rPr lang="ja-JP" altLang="en-US" sz="700" u="none" strike="noStrike" dirty="0">
                          <a:latin typeface="メイリオ" pitchFamily="50" charset="-128"/>
                          <a:ea typeface="メイリオ" pitchFamily="50" charset="-128"/>
                        </a:rPr>
                        <a:t>ソフィアプラザビル</a:t>
                      </a:r>
                      <a:r>
                        <a:rPr lang="en-US" altLang="ja-JP" sz="700" u="none" strike="noStrike" dirty="0">
                          <a:latin typeface="メイリオ" pitchFamily="50" charset="-128"/>
                          <a:ea typeface="メイリオ" pitchFamily="50" charset="-128"/>
                        </a:rPr>
                        <a:t>3</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a:latin typeface="メイリオ" pitchFamily="50" charset="-128"/>
                          <a:ea typeface="メイリオ" pitchFamily="50" charset="-128"/>
                        </a:rPr>
                        <a:t>宮崎労働局</a:t>
                      </a:r>
                      <a:endParaRPr lang="ja-JP" altLang="en-US" sz="700" b="1" i="0" u="none" strike="noStrike">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0985(38)8824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smtClean="0"/>
                        <a:t>880-0805</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宮崎市橘通東</a:t>
                      </a:r>
                      <a:r>
                        <a:rPr lang="en-US" altLang="ja-JP" sz="700" u="none" strike="noStrike" dirty="0" smtClean="0">
                          <a:latin typeface="メイリオ" pitchFamily="50" charset="-128"/>
                          <a:ea typeface="メイリオ" pitchFamily="50" charset="-128"/>
                        </a:rPr>
                        <a:t>3-1-22 </a:t>
                      </a:r>
                      <a:r>
                        <a:rPr lang="ja-JP" altLang="en-US" sz="700" u="none" strike="noStrike" dirty="0" smtClean="0">
                          <a:latin typeface="メイリオ" pitchFamily="50" charset="-128"/>
                          <a:ea typeface="メイリオ" pitchFamily="50" charset="-128"/>
                        </a:rPr>
                        <a:t>宮崎合同庁舎</a:t>
                      </a:r>
                      <a:r>
                        <a:rPr lang="en-US" altLang="ja-JP" sz="700" u="none" strike="noStrike" dirty="0" smtClean="0">
                          <a:latin typeface="メイリオ" pitchFamily="50" charset="-128"/>
                          <a:ea typeface="メイリオ" pitchFamily="50" charset="-128"/>
                        </a:rPr>
                        <a:t>5</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zh-TW" altLang="en-US" sz="700" b="1" u="none" strike="noStrike" dirty="0">
                          <a:latin typeface="メイリオ" pitchFamily="50" charset="-128"/>
                          <a:ea typeface="メイリオ" pitchFamily="50" charset="-128"/>
                        </a:rPr>
                        <a:t>鹿児島労働局</a:t>
                      </a:r>
                      <a:endParaRPr lang="zh-TW"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u="none" strike="noStrike" dirty="0">
                          <a:latin typeface="メイリオ" pitchFamily="50" charset="-128"/>
                          <a:ea typeface="メイリオ" pitchFamily="50" charset="-128"/>
                        </a:rPr>
                        <a:t>職業対策課</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099(219)8712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892-0847</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鹿児島市</a:t>
                      </a:r>
                      <a:r>
                        <a:rPr lang="ja-JP" altLang="en-US" sz="700" u="none" strike="noStrike" dirty="0">
                          <a:latin typeface="メイリオ" pitchFamily="50" charset="-128"/>
                          <a:ea typeface="メイリオ" pitchFamily="50" charset="-128"/>
                        </a:rPr>
                        <a:t>西千石町</a:t>
                      </a:r>
                      <a:r>
                        <a:rPr lang="en-US" altLang="ja-JP" sz="700" u="none" strike="noStrike" dirty="0" smtClean="0">
                          <a:latin typeface="メイリオ" pitchFamily="50" charset="-128"/>
                          <a:ea typeface="メイリオ" pitchFamily="50" charset="-128"/>
                        </a:rPr>
                        <a:t>1-1</a:t>
                      </a:r>
                      <a:r>
                        <a:rPr lang="en-US" altLang="ja-JP" sz="700" u="none" strike="noStrike" baseline="0" dirty="0" smtClean="0">
                          <a:latin typeface="メイリオ" pitchFamily="50" charset="-128"/>
                          <a:ea typeface="メイリオ" pitchFamily="50" charset="-128"/>
                        </a:rPr>
                        <a:t> </a:t>
                      </a:r>
                      <a:r>
                        <a:rPr lang="ja-JP" altLang="en-US" sz="700" u="none" strike="noStrike" dirty="0" smtClean="0">
                          <a:latin typeface="メイリオ" pitchFamily="50" charset="-128"/>
                          <a:ea typeface="メイリオ" pitchFamily="50" charset="-128"/>
                        </a:rPr>
                        <a:t>鹿児島</a:t>
                      </a:r>
                      <a:r>
                        <a:rPr lang="ja-JP" altLang="en-US" sz="700" u="none" strike="noStrike" dirty="0">
                          <a:latin typeface="メイリオ" pitchFamily="50" charset="-128"/>
                          <a:ea typeface="メイリオ" pitchFamily="50" charset="-128"/>
                        </a:rPr>
                        <a:t>西千石第一生命ビル</a:t>
                      </a:r>
                      <a:r>
                        <a:rPr lang="en-US" altLang="ja-JP" sz="700" u="none" strike="noStrike" dirty="0">
                          <a:latin typeface="メイリオ" pitchFamily="50" charset="-128"/>
                          <a:ea typeface="メイリオ" pitchFamily="50" charset="-128"/>
                        </a:rPr>
                        <a:t>1</a:t>
                      </a:r>
                      <a:r>
                        <a:rPr lang="ja-JP" altLang="en-US" sz="700" u="none" strike="noStrike" dirty="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r h="180000">
                <a:tc>
                  <a:txBody>
                    <a:bodyPr/>
                    <a:lstStyle/>
                    <a:p>
                      <a:pPr algn="ctr" fontAlgn="ctr"/>
                      <a:r>
                        <a:rPr lang="ja-JP" altLang="en-US" sz="700" b="1" u="none" strike="noStrike" dirty="0">
                          <a:latin typeface="メイリオ" pitchFamily="50" charset="-128"/>
                          <a:ea typeface="メイリオ" pitchFamily="50" charset="-128"/>
                        </a:rPr>
                        <a:t>沖縄労働局</a:t>
                      </a:r>
                      <a:endParaRPr lang="ja-JP" altLang="en-US" sz="700" b="1"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ja-JP" altLang="en-US" sz="700" b="0" i="0" u="none" strike="noStrike" dirty="0" smtClean="0">
                          <a:solidFill>
                            <a:srgbClr val="000000"/>
                          </a:solidFill>
                          <a:latin typeface="メイリオ" pitchFamily="50" charset="-128"/>
                          <a:ea typeface="メイリオ" pitchFamily="50" charset="-128"/>
                        </a:rPr>
                        <a:t>助成金センター</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700" u="none" strike="noStrike" dirty="0">
                          <a:effectLst/>
                          <a:latin typeface="メイリオ" pitchFamily="50" charset="-128"/>
                          <a:ea typeface="メイリオ" pitchFamily="50" charset="-128"/>
                        </a:rPr>
                        <a:t>098(868)1606 (</a:t>
                      </a:r>
                      <a:r>
                        <a:rPr lang="ja-JP" altLang="en-US" sz="700" u="none" strike="noStrike" dirty="0">
                          <a:effectLst/>
                          <a:latin typeface="メイリオ" pitchFamily="50" charset="-128"/>
                          <a:ea typeface="メイリオ" pitchFamily="50" charset="-128"/>
                        </a:rPr>
                        <a:t>直</a:t>
                      </a:r>
                      <a:r>
                        <a:rPr lang="en-US" altLang="ja-JP" sz="700" u="none" strike="noStrike" dirty="0">
                          <a:effectLst/>
                          <a:latin typeface="メイリオ" pitchFamily="50" charset="-128"/>
                          <a:ea typeface="メイリオ" pitchFamily="50" charset="-128"/>
                        </a:rPr>
                        <a:t>)</a:t>
                      </a:r>
                      <a:endParaRPr lang="en-US" altLang="ja-JP" sz="700" b="0" i="0" u="none" strike="noStrike" dirty="0">
                        <a:solidFill>
                          <a:srgbClr val="000000"/>
                        </a:solidFill>
                        <a:effectLst/>
                        <a:latin typeface="メイリオ" pitchFamily="50" charset="-128"/>
                        <a:ea typeface="メイリオ" pitchFamily="50" charset="-128"/>
                      </a:endParaRPr>
                    </a:p>
                  </a:txBody>
                  <a:tcPr marL="0" marR="0" marT="0" marB="0" anchor="ctr">
                    <a:solidFill>
                      <a:srgbClr val="FEF4EC"/>
                    </a:solidFill>
                  </a:tcPr>
                </a:tc>
                <a:tc>
                  <a:txBody>
                    <a:bodyPr/>
                    <a:lstStyle/>
                    <a:p>
                      <a:pPr algn="ctr" fontAlgn="ctr"/>
                      <a:r>
                        <a:rPr lang="en-US" altLang="ja-JP" sz="800" u="none" strike="noStrike" dirty="0"/>
                        <a:t>900-0006</a:t>
                      </a:r>
                      <a:endParaRPr lang="en-US" altLang="ja-JP" sz="8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c>
                  <a:txBody>
                    <a:bodyPr/>
                    <a:lstStyle/>
                    <a:p>
                      <a:pPr algn="l" fontAlgn="ctr"/>
                      <a:r>
                        <a:rPr lang="ja-JP" altLang="en-US" sz="700" u="none" strike="noStrike" dirty="0" smtClean="0">
                          <a:latin typeface="メイリオ" pitchFamily="50" charset="-128"/>
                          <a:ea typeface="メイリオ" pitchFamily="50" charset="-128"/>
                        </a:rPr>
                        <a:t>　那覇市</a:t>
                      </a:r>
                      <a:r>
                        <a:rPr lang="ja-JP" altLang="en-US" sz="700" u="none" strike="noStrike" dirty="0">
                          <a:latin typeface="メイリオ" pitchFamily="50" charset="-128"/>
                          <a:ea typeface="メイリオ" pitchFamily="50" charset="-128"/>
                        </a:rPr>
                        <a:t>おもろまち</a:t>
                      </a:r>
                      <a:r>
                        <a:rPr lang="en-US" altLang="ja-JP" sz="700" u="none" strike="noStrike" dirty="0" smtClean="0">
                          <a:latin typeface="メイリオ" pitchFamily="50" charset="-128"/>
                          <a:ea typeface="メイリオ" pitchFamily="50" charset="-128"/>
                        </a:rPr>
                        <a:t>2-1-1 </a:t>
                      </a:r>
                      <a:r>
                        <a:rPr lang="ja-JP" altLang="en-US" sz="700" u="none" strike="noStrike" dirty="0" smtClean="0">
                          <a:latin typeface="メイリオ" pitchFamily="50" charset="-128"/>
                          <a:ea typeface="メイリオ" pitchFamily="50" charset="-128"/>
                        </a:rPr>
                        <a:t>那覇</a:t>
                      </a:r>
                      <a:r>
                        <a:rPr lang="ja-JP" altLang="en-US" sz="700" u="none" strike="noStrike" dirty="0">
                          <a:latin typeface="メイリオ" pitchFamily="50" charset="-128"/>
                          <a:ea typeface="メイリオ" pitchFamily="50" charset="-128"/>
                        </a:rPr>
                        <a:t>第</a:t>
                      </a:r>
                      <a:r>
                        <a:rPr lang="en-US" altLang="ja-JP" sz="700" u="none" strike="noStrike" dirty="0">
                          <a:latin typeface="メイリオ" pitchFamily="50" charset="-128"/>
                          <a:ea typeface="メイリオ" pitchFamily="50" charset="-128"/>
                        </a:rPr>
                        <a:t>2</a:t>
                      </a:r>
                      <a:r>
                        <a:rPr lang="ja-JP" altLang="en-US" sz="700" u="none" strike="noStrike" dirty="0">
                          <a:latin typeface="メイリオ" pitchFamily="50" charset="-128"/>
                          <a:ea typeface="メイリオ" pitchFamily="50" charset="-128"/>
                        </a:rPr>
                        <a:t>地方合同</a:t>
                      </a:r>
                      <a:r>
                        <a:rPr lang="ja-JP" altLang="en-US" sz="700" u="none" strike="noStrike" dirty="0" smtClean="0">
                          <a:latin typeface="メイリオ" pitchFamily="50" charset="-128"/>
                          <a:ea typeface="メイリオ" pitchFamily="50" charset="-128"/>
                        </a:rPr>
                        <a:t>庁舎</a:t>
                      </a:r>
                      <a:r>
                        <a:rPr lang="en-US" altLang="ja-JP" sz="700" u="none" strike="noStrike" dirty="0" smtClean="0">
                          <a:latin typeface="メイリオ" pitchFamily="50" charset="-128"/>
                          <a:ea typeface="メイリオ" pitchFamily="50" charset="-128"/>
                        </a:rPr>
                        <a:t>1</a:t>
                      </a:r>
                      <a:r>
                        <a:rPr lang="ja-JP" altLang="en-US" sz="700" u="none" strike="noStrike" dirty="0" smtClean="0">
                          <a:latin typeface="メイリオ" pitchFamily="50" charset="-128"/>
                          <a:ea typeface="メイリオ" pitchFamily="50" charset="-128"/>
                        </a:rPr>
                        <a:t>階</a:t>
                      </a:r>
                      <a:endParaRPr lang="ja-JP" altLang="en-US" sz="700" b="0" i="0" u="none" strike="noStrike" dirty="0">
                        <a:solidFill>
                          <a:srgbClr val="000000"/>
                        </a:solidFill>
                        <a:latin typeface="メイリオ" pitchFamily="50" charset="-128"/>
                        <a:ea typeface="メイリオ" pitchFamily="50" charset="-128"/>
                      </a:endParaRPr>
                    </a:p>
                  </a:txBody>
                  <a:tcPr marL="0" marR="0" marT="0" marB="0" anchor="ctr">
                    <a:solidFill>
                      <a:srgbClr val="FEF4EC"/>
                    </a:solidFill>
                  </a:tcPr>
                </a:tc>
              </a:tr>
            </a:tbl>
          </a:graphicData>
        </a:graphic>
      </p:graphicFrame>
      <p:pic>
        <p:nvPicPr>
          <p:cNvPr id="13" name="Picture 1" descr="http://www.mhlw.go.jp/general/seido/josei/kyufukin/images/spacer.gif"/>
          <p:cNvPicPr>
            <a:picLocks noChangeAspect="1" noChangeArrowheads="1"/>
          </p:cNvPicPr>
          <p:nvPr/>
        </p:nvPicPr>
        <p:blipFill>
          <a:blip r:embed="rId2"/>
          <a:srcRect/>
          <a:stretch>
            <a:fillRect/>
          </a:stretch>
        </p:blipFill>
        <p:spPr bwMode="auto">
          <a:xfrm>
            <a:off x="0" y="1019175"/>
            <a:ext cx="9525" cy="95250"/>
          </a:xfrm>
          <a:prstGeom prst="rect">
            <a:avLst/>
          </a:prstGeom>
          <a:noFill/>
        </p:spPr>
      </p:pic>
      <p:sp>
        <p:nvSpPr>
          <p:cNvPr id="14" name="テキスト ボックス 13"/>
          <p:cNvSpPr txBox="1"/>
          <p:nvPr/>
        </p:nvSpPr>
        <p:spPr>
          <a:xfrm>
            <a:off x="980728" y="197953"/>
            <a:ext cx="4896544" cy="288000"/>
          </a:xfrm>
          <a:prstGeom prst="roundRect">
            <a:avLst/>
          </a:prstGeom>
          <a:solidFill>
            <a:schemeClr val="tx2">
              <a:lumMod val="50000"/>
            </a:schemeClr>
          </a:solid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96246" indent="-196246" algn="ctr">
              <a:lnSpc>
                <a:spcPts val="1843"/>
              </a:lnSpc>
            </a:pPr>
            <a:r>
              <a:rPr kumimoji="1" lang="ja-JP" altLang="en-US" sz="1200" b="1" dirty="0" smtClean="0">
                <a:solidFill>
                  <a:schemeClr val="bg1"/>
                </a:solidFill>
                <a:latin typeface="メイリオ" pitchFamily="50" charset="-128"/>
                <a:ea typeface="メイリオ" pitchFamily="50" charset="-128"/>
              </a:rPr>
              <a:t>都道府県労働局職業安定部連絡先一覧</a:t>
            </a:r>
          </a:p>
        </p:txBody>
      </p:sp>
      <p:sp>
        <p:nvSpPr>
          <p:cNvPr id="7" name="テキスト ボックス 6"/>
          <p:cNvSpPr txBox="1"/>
          <p:nvPr/>
        </p:nvSpPr>
        <p:spPr>
          <a:xfrm>
            <a:off x="-27384" y="9598387"/>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lang="ja-JP" altLang="en-US" sz="1400" b="1" dirty="0" smtClean="0">
                <a:latin typeface="メイリオ" pitchFamily="50" charset="-128"/>
                <a:ea typeface="メイリオ" pitchFamily="50" charset="-128"/>
              </a:rPr>
              <a:t>⑩</a:t>
            </a:r>
            <a:endParaRPr kumimoji="1" lang="ja-JP" altLang="en-US" sz="1400" b="1" dirty="0" smtClean="0">
              <a:latin typeface="メイリオ" pitchFamily="50" charset="-128"/>
              <a:ea typeface="メイリオ"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a:xfrm>
            <a:off x="138297" y="330493"/>
            <a:ext cx="6531063" cy="3038331"/>
          </a:xfrm>
          <a:prstGeom prst="roundRect">
            <a:avLst>
              <a:gd name="adj" fmla="val 5130"/>
            </a:avLst>
          </a:prstGeom>
          <a:solidFill>
            <a:srgbClr val="FEF4EC"/>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marL="1783167" indent="-1783167">
              <a:lnSpc>
                <a:spcPts val="1095"/>
              </a:lnSpc>
              <a:tabLst>
                <a:tab pos="1432224" algn="l"/>
                <a:tab pos="1612437" algn="l"/>
                <a:tab pos="1878015" algn="l"/>
              </a:tabLst>
            </a:pPr>
            <a:endParaRPr lang="en-US" altLang="ja-JP" sz="800" spc="-150" dirty="0" smtClean="0">
              <a:solidFill>
                <a:schemeClr val="tx1"/>
              </a:solidFill>
              <a:latin typeface="メイリオ" pitchFamily="50" charset="-128"/>
              <a:ea typeface="メイリオ" pitchFamily="50" charset="-128"/>
            </a:endParaRPr>
          </a:p>
          <a:p>
            <a:pPr marL="1783167" indent="-1783167">
              <a:lnSpc>
                <a:spcPts val="1095"/>
              </a:lnSpc>
              <a:tabLst>
                <a:tab pos="1432224" algn="l"/>
                <a:tab pos="1612437" algn="l"/>
                <a:tab pos="1878015" algn="l"/>
              </a:tabLst>
            </a:pPr>
            <a:r>
              <a:rPr lang="ja-JP" altLang="en-US" sz="1200" b="1" dirty="0" smtClean="0">
                <a:solidFill>
                  <a:schemeClr val="tx1"/>
                </a:solidFill>
                <a:latin typeface="メイリオ" pitchFamily="50" charset="-128"/>
                <a:ea typeface="メイリオ" pitchFamily="50" charset="-128"/>
              </a:rPr>
              <a:t>以下の全てに該当する事業主であることが必要です。</a:t>
            </a:r>
          </a:p>
          <a:p>
            <a:pPr marL="1783167" indent="-1783167">
              <a:lnSpc>
                <a:spcPts val="600"/>
              </a:lnSpc>
              <a:tabLst>
                <a:tab pos="1432224" algn="l"/>
                <a:tab pos="1612437" algn="l"/>
                <a:tab pos="1878015" algn="l"/>
              </a:tabLst>
            </a:pPr>
            <a:endParaRPr lang="en-US" altLang="ja-JP" sz="70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a:t>
            </a:r>
            <a:r>
              <a:rPr lang="ja-JP" altLang="en-US" sz="1000" b="1" spc="-30" dirty="0" smtClean="0">
                <a:solidFill>
                  <a:schemeClr val="tx1"/>
                </a:solidFill>
                <a:latin typeface="メイリオ" pitchFamily="50" charset="-128"/>
                <a:ea typeface="メイリオ" pitchFamily="50" charset="-128"/>
              </a:rPr>
              <a:t>介護サービス</a:t>
            </a:r>
            <a:r>
              <a:rPr lang="ja-JP" altLang="en-US" sz="1000" spc="-30" dirty="0" smtClean="0">
                <a:solidFill>
                  <a:schemeClr val="tx1"/>
                </a:solidFill>
                <a:latin typeface="メイリオ" pitchFamily="50" charset="-128"/>
                <a:ea typeface="メイリオ" pitchFamily="50" charset="-128"/>
              </a:rPr>
              <a:t>（</a:t>
            </a:r>
            <a:r>
              <a:rPr lang="en-US" altLang="ja-JP" sz="1000" spc="-30" dirty="0" smtClean="0">
                <a:solidFill>
                  <a:schemeClr val="tx1"/>
                </a:solidFill>
                <a:latin typeface="メイリオ" pitchFamily="50" charset="-128"/>
                <a:ea typeface="メイリオ" pitchFamily="50" charset="-128"/>
              </a:rPr>
              <a:t>※</a:t>
            </a:r>
            <a:r>
              <a:rPr lang="ja-JP" altLang="en-US" sz="1000" spc="-30" dirty="0" smtClean="0">
                <a:solidFill>
                  <a:schemeClr val="tx1"/>
                </a:solidFill>
                <a:latin typeface="メイリオ" pitchFamily="50" charset="-128"/>
                <a:ea typeface="メイリオ" pitchFamily="50" charset="-128"/>
              </a:rPr>
              <a:t>１）の提供を業として行う事業主であること（他業種との兼業も可）</a:t>
            </a: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雇用保険の適用事業主（企業単位）であること</a:t>
            </a:r>
            <a:endParaRPr lang="en-US" altLang="ja-JP" sz="1000" spc="-30" dirty="0" smtClean="0">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a:t>
            </a:r>
            <a:r>
              <a:rPr lang="ja-JP" altLang="en-US" sz="1000" b="1" spc="-30" dirty="0" smtClean="0">
                <a:solidFill>
                  <a:schemeClr val="tx1"/>
                </a:solidFill>
                <a:latin typeface="メイリオ" pitchFamily="50" charset="-128"/>
                <a:ea typeface="メイリオ" pitchFamily="50" charset="-128"/>
              </a:rPr>
              <a:t>介護労働者雇用管理責任者</a:t>
            </a:r>
            <a:r>
              <a:rPr lang="ja-JP" altLang="en-US" sz="1000" spc="-30" dirty="0" smtClean="0">
                <a:solidFill>
                  <a:schemeClr val="tx1"/>
                </a:solidFill>
                <a:latin typeface="メイリオ" pitchFamily="50" charset="-128"/>
                <a:ea typeface="メイリオ" pitchFamily="50" charset="-128"/>
              </a:rPr>
              <a:t>（</a:t>
            </a:r>
            <a:r>
              <a:rPr lang="en-US" altLang="ja-JP" sz="1000" spc="-30" dirty="0" smtClean="0">
                <a:solidFill>
                  <a:schemeClr val="tx1"/>
                </a:solidFill>
                <a:latin typeface="メイリオ" pitchFamily="50" charset="-128"/>
                <a:ea typeface="メイリオ" pitchFamily="50" charset="-128"/>
              </a:rPr>
              <a:t>※</a:t>
            </a:r>
            <a:r>
              <a:rPr lang="ja-JP" altLang="en-US" sz="1000" spc="-30" dirty="0" smtClean="0">
                <a:solidFill>
                  <a:schemeClr val="tx1"/>
                </a:solidFill>
                <a:latin typeface="メイリオ" pitchFamily="50" charset="-128"/>
                <a:ea typeface="メイリオ" pitchFamily="50" charset="-128"/>
              </a:rPr>
              <a:t>２）」を選任し、事業所内に周知を図っていること</a:t>
            </a: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賃金台帳、労働者名簿、出勤簿などの法定帳簿類を備え、都道府県労働局の要請により提出できること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都道府県労働局が行う審査や必要に応じ実施する現地確認に協力すること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導入・運用計画、または雇用管理制度整備等計画の提出日の６ヵ月前から、事業主都合で労働者を解雇</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（退職勧奨による離職を含む）していないこと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労働保険料を滞納したことがないこと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過去３年以内に助成金の不正受給をしていないこと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本奨励金と同一の理由により、他の助成金を受給していないこと</a:t>
            </a:r>
            <a:endParaRPr lang="en-US" altLang="ja-JP" sz="1000" spc="-30" dirty="0" smtClean="0">
              <a:solidFill>
                <a:schemeClr val="tx1"/>
              </a:solidFill>
              <a:latin typeface="メイリオ" pitchFamily="50" charset="-128"/>
              <a:ea typeface="メイリオ" pitchFamily="50" charset="-128"/>
            </a:endParaRP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過去に労働関係法令に違反したことがある場合は、送検処分を受けていないこと。また、行政機関の是正</a:t>
            </a:r>
          </a:p>
          <a:p>
            <a:pPr marL="1782763" indent="-1601788">
              <a:lnSpc>
                <a:spcPts val="1561"/>
              </a:lnSpc>
              <a:tabLst>
                <a:tab pos="1432224" algn="l"/>
                <a:tab pos="1612437" algn="l"/>
                <a:tab pos="1878015" algn="l"/>
              </a:tabLst>
            </a:pPr>
            <a:r>
              <a:rPr lang="ja-JP" altLang="en-US" sz="1000" spc="-30" dirty="0" smtClean="0">
                <a:solidFill>
                  <a:schemeClr val="tx1"/>
                </a:solidFill>
                <a:latin typeface="メイリオ" pitchFamily="50" charset="-128"/>
                <a:ea typeface="メイリオ" pitchFamily="50" charset="-128"/>
              </a:rPr>
              <a:t>　指導を受けて改善していること</a:t>
            </a:r>
            <a:endParaRPr lang="en-US" altLang="ja-JP" sz="1000" spc="-30" dirty="0" smtClean="0">
              <a:solidFill>
                <a:schemeClr val="tx1"/>
              </a:solidFill>
              <a:latin typeface="メイリオ" pitchFamily="50" charset="-128"/>
              <a:ea typeface="メイリオ" pitchFamily="50" charset="-128"/>
            </a:endParaRPr>
          </a:p>
        </p:txBody>
      </p:sp>
      <p:sp>
        <p:nvSpPr>
          <p:cNvPr id="25" name="正方形/長方形 24"/>
          <p:cNvSpPr/>
          <p:nvPr/>
        </p:nvSpPr>
        <p:spPr>
          <a:xfrm>
            <a:off x="629734" y="86698"/>
            <a:ext cx="5577862" cy="360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r>
              <a:rPr lang="ja-JP" altLang="en-US" sz="1600" b="1" dirty="0" smtClean="0">
                <a:latin typeface="メイリオ" pitchFamily="50" charset="-128"/>
                <a:ea typeface="メイリオ" pitchFamily="50" charset="-128"/>
              </a:rPr>
              <a:t>奨励金の支給対象となる事業主の要件（両助成共通）</a:t>
            </a:r>
            <a:endParaRPr lang="ja-JP" altLang="en-US" sz="1600" b="1" dirty="0">
              <a:latin typeface="メイリオ" pitchFamily="50" charset="-128"/>
              <a:ea typeface="メイリオ" pitchFamily="50" charset="-128"/>
            </a:endParaRPr>
          </a:p>
        </p:txBody>
      </p:sp>
      <p:sp>
        <p:nvSpPr>
          <p:cNvPr id="32" name="角丸四角形 31"/>
          <p:cNvSpPr/>
          <p:nvPr/>
        </p:nvSpPr>
        <p:spPr>
          <a:xfrm>
            <a:off x="66654" y="3533198"/>
            <a:ext cx="2354234" cy="282532"/>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2000"/>
              </a:lnSpc>
            </a:pPr>
            <a:r>
              <a:rPr lang="en-US" altLang="ja-JP" sz="1200" b="1" dirty="0" smtClean="0">
                <a:solidFill>
                  <a:schemeClr val="tx1"/>
                </a:solidFill>
                <a:latin typeface="メイリオ" pitchFamily="50" charset="-128"/>
                <a:ea typeface="メイリオ" pitchFamily="50" charset="-128"/>
              </a:rPr>
              <a:t>※1</a:t>
            </a:r>
            <a:r>
              <a:rPr lang="ja-JP" altLang="en-US" sz="1200" b="1" dirty="0" smtClean="0">
                <a:solidFill>
                  <a:schemeClr val="tx1"/>
                </a:solidFill>
                <a:latin typeface="メイリオ" pitchFamily="50" charset="-128"/>
                <a:ea typeface="メイリオ" pitchFamily="50" charset="-128"/>
              </a:rPr>
              <a:t>　介護サービスとは</a:t>
            </a:r>
            <a:endParaRPr lang="ja-JP" altLang="en-US" sz="1200" b="1" dirty="0">
              <a:solidFill>
                <a:schemeClr val="tx1"/>
              </a:solidFill>
              <a:latin typeface="メイリオ" pitchFamily="50" charset="-128"/>
              <a:ea typeface="メイリオ" pitchFamily="50" charset="-128"/>
            </a:endParaRPr>
          </a:p>
        </p:txBody>
      </p:sp>
      <p:sp>
        <p:nvSpPr>
          <p:cNvPr id="48" name="AutoShape 2"/>
          <p:cNvSpPr>
            <a:spLocks noChangeArrowheads="1"/>
          </p:cNvSpPr>
          <p:nvPr/>
        </p:nvSpPr>
        <p:spPr bwMode="auto">
          <a:xfrm>
            <a:off x="75208" y="8597480"/>
            <a:ext cx="6708752" cy="1008000"/>
          </a:xfrm>
          <a:prstGeom prst="roundRect">
            <a:avLst>
              <a:gd name="adj" fmla="val 10007"/>
            </a:avLst>
          </a:prstGeom>
          <a:noFill/>
          <a:ln w="9525">
            <a:solidFill>
              <a:schemeClr val="accent2"/>
            </a:solidFill>
            <a:round/>
            <a:headEnd/>
            <a:tailEnd/>
          </a:ln>
          <a:effectLst/>
        </p:spPr>
        <p:txBody>
          <a:bodyPr vert="horz" wrap="square" lIns="73982" tIns="144000" rIns="73982" bIns="63232" numCol="1" anchor="ctr" anchorCtr="0" compatLnSpc="1">
            <a:prstTxWarp prst="textNoShape">
              <a:avLst/>
            </a:prstTxWarp>
          </a:bodyPr>
          <a:lstStyle/>
          <a:p>
            <a:pPr algn="just" fontAlgn="base">
              <a:lnSpc>
                <a:spcPct val="50000"/>
              </a:lnSpc>
              <a:spcBef>
                <a:spcPct val="0"/>
              </a:spcBef>
              <a:spcAft>
                <a:spcPct val="0"/>
              </a:spcAft>
            </a:pPr>
            <a:endParaRPr lang="en-US" altLang="ja-JP" sz="1000" dirty="0" smtClean="0">
              <a:latin typeface="メイリオ" pitchFamily="50" charset="-128"/>
              <a:ea typeface="メイリオ" pitchFamily="50" charset="-128"/>
              <a:cs typeface="ＭＳ Ｐゴシック" pitchFamily="50" charset="-128"/>
            </a:endParaRPr>
          </a:p>
          <a:p>
            <a:pPr algn="just" fontAlgn="base">
              <a:lnSpc>
                <a:spcPct val="120000"/>
              </a:lnSpc>
              <a:spcBef>
                <a:spcPct val="0"/>
              </a:spcBef>
              <a:spcAft>
                <a:spcPct val="0"/>
              </a:spcAft>
            </a:pPr>
            <a:r>
              <a:rPr lang="ja-JP" altLang="en-US" sz="1000" dirty="0" smtClean="0">
                <a:latin typeface="メイリオ" pitchFamily="50" charset="-128"/>
                <a:ea typeface="メイリオ" pitchFamily="50" charset="-128"/>
                <a:cs typeface="ＭＳ Ｐゴシック" pitchFamily="50" charset="-128"/>
              </a:rPr>
              <a:t> 介護事業所における「介護労働者の雇用管理の改善への取り組み」「介護労働者からの相談への対応」「その他介護労働者の雇用管理の改善等に関する事項の管理業務」の担当者です。これらの取り組みを通じて、介護労働者にとって魅力ある職場づくりのお手伝いをする役割を担います。事業所ごとに「介護労働者雇用管理責任者」を選任し、氏名や役割を掲示するなど職場全体に周知してください。</a:t>
            </a:r>
          </a:p>
        </p:txBody>
      </p:sp>
      <p:sp>
        <p:nvSpPr>
          <p:cNvPr id="49" name="角丸四角形 48"/>
          <p:cNvSpPr/>
          <p:nvPr/>
        </p:nvSpPr>
        <p:spPr>
          <a:xfrm>
            <a:off x="161902" y="8470726"/>
            <a:ext cx="2959200" cy="280800"/>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lnSpc>
                <a:spcPts val="2000"/>
              </a:lnSpc>
            </a:pPr>
            <a:r>
              <a:rPr lang="en-US" altLang="ja-JP" sz="1200" b="1" dirty="0" smtClean="0">
                <a:solidFill>
                  <a:schemeClr val="tx1"/>
                </a:solidFill>
                <a:latin typeface="メイリオ" pitchFamily="50" charset="-128"/>
                <a:ea typeface="メイリオ" pitchFamily="50" charset="-128"/>
              </a:rPr>
              <a:t>※2</a:t>
            </a:r>
            <a:r>
              <a:rPr lang="ja-JP" altLang="en-US" sz="1200" b="1" dirty="0" smtClean="0">
                <a:solidFill>
                  <a:schemeClr val="tx1"/>
                </a:solidFill>
                <a:latin typeface="メイリオ" pitchFamily="50" charset="-128"/>
                <a:ea typeface="メイリオ" pitchFamily="50" charset="-128"/>
              </a:rPr>
              <a:t>　介護労働者雇用管理責任者とは</a:t>
            </a:r>
            <a:endParaRPr lang="ja-JP" altLang="en-US" sz="1200" b="1" dirty="0">
              <a:solidFill>
                <a:schemeClr val="tx1"/>
              </a:solidFill>
              <a:latin typeface="メイリオ" pitchFamily="50" charset="-128"/>
              <a:ea typeface="メイリオ" pitchFamily="50" charset="-128"/>
            </a:endParaRPr>
          </a:p>
        </p:txBody>
      </p:sp>
      <p:sp>
        <p:nvSpPr>
          <p:cNvPr id="15" name="テキスト ボックス 14"/>
          <p:cNvSpPr txBox="1"/>
          <p:nvPr/>
        </p:nvSpPr>
        <p:spPr>
          <a:xfrm>
            <a:off x="0" y="9636000"/>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sp>
        <p:nvSpPr>
          <p:cNvPr id="19" name="正方形/長方形 18"/>
          <p:cNvSpPr/>
          <p:nvPr/>
        </p:nvSpPr>
        <p:spPr>
          <a:xfrm>
            <a:off x="3745607" y="3975373"/>
            <a:ext cx="3024336" cy="2546945"/>
          </a:xfrm>
          <a:prstGeom prst="rect">
            <a:avLst/>
          </a:prstGeom>
          <a:noFill/>
          <a:ln w="127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a:p>
        </p:txBody>
      </p:sp>
      <p:sp>
        <p:nvSpPr>
          <p:cNvPr id="20" name="テキスト ボックス 19"/>
          <p:cNvSpPr txBox="1"/>
          <p:nvPr/>
        </p:nvSpPr>
        <p:spPr>
          <a:xfrm>
            <a:off x="44624" y="6660507"/>
            <a:ext cx="6741368" cy="1719055"/>
          </a:xfrm>
          <a:prstGeom prst="rect">
            <a:avLst/>
          </a:prstGeom>
          <a:noFill/>
          <a:ln w="12700">
            <a:solidFill>
              <a:schemeClr val="tx2">
                <a:lumMod val="50000"/>
              </a:schemeClr>
            </a:solidFill>
          </a:ln>
        </p:spPr>
        <p:txBody>
          <a:bodyPr wrap="square" lIns="91054" tIns="72000" rIns="91054" bIns="45527" rtlCol="0">
            <a:spAutoFit/>
          </a:bodyPr>
          <a:lstStyle/>
          <a:p>
            <a:pPr>
              <a:lnSpc>
                <a:spcPts val="800"/>
              </a:lnSpc>
            </a:pPr>
            <a:endParaRPr lang="en-US" altLang="ja-JP" sz="900" dirty="0" smtClean="0">
              <a:latin typeface="メイリオ" pitchFamily="50" charset="-128"/>
              <a:ea typeface="メイリオ" pitchFamily="50" charset="-128"/>
            </a:endParaRPr>
          </a:p>
          <a:p>
            <a:pPr>
              <a:lnSpc>
                <a:spcPts val="500"/>
              </a:lnSpc>
            </a:pPr>
            <a:r>
              <a:rPr lang="ja-JP" altLang="en-US" sz="900" dirty="0" smtClean="0">
                <a:latin typeface="メイリオ" pitchFamily="50" charset="-128"/>
                <a:ea typeface="メイリオ" pitchFamily="50" charset="-128"/>
              </a:rPr>
              <a:t> </a:t>
            </a:r>
            <a:endParaRPr lang="en-US" altLang="ja-JP" sz="900" dirty="0" smtClean="0">
              <a:latin typeface="メイリオ" pitchFamily="50" charset="-128"/>
              <a:ea typeface="メイリオ" pitchFamily="50" charset="-128"/>
            </a:endParaRPr>
          </a:p>
          <a:p>
            <a:pPr>
              <a:lnSpc>
                <a:spcPct val="110000"/>
              </a:lnSpc>
            </a:pPr>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・障害福祉サービス</a:t>
            </a:r>
            <a:endParaRPr lang="en-US" altLang="ja-JP" sz="900" dirty="0" smtClean="0">
              <a:latin typeface="メイリオ" pitchFamily="50" charset="-128"/>
              <a:ea typeface="メイリオ" pitchFamily="50" charset="-128"/>
            </a:endParaRPr>
          </a:p>
          <a:p>
            <a:pPr>
              <a:lnSpc>
                <a:spcPct val="110000"/>
              </a:lnSpc>
            </a:pPr>
            <a:r>
              <a:rPr lang="ja-JP" altLang="en-US" sz="900" dirty="0" smtClean="0">
                <a:latin typeface="メイリオ" pitchFamily="50" charset="-128"/>
                <a:ea typeface="メイリオ" pitchFamily="50" charset="-128"/>
              </a:rPr>
              <a:t> ・地域活動支援センターで行う入浴、排せつ、食事などの介護および機能訓練</a:t>
            </a:r>
          </a:p>
          <a:p>
            <a:pPr>
              <a:lnSpc>
                <a:spcPct val="110000"/>
              </a:lnSpc>
            </a:pPr>
            <a:r>
              <a:rPr lang="ja-JP" altLang="en-US" sz="900" dirty="0" smtClean="0">
                <a:latin typeface="メイリオ" pitchFamily="50" charset="-128"/>
                <a:ea typeface="メイリオ" pitchFamily="50" charset="-128"/>
              </a:rPr>
              <a:t> ・障害児入所施設で行われる入浴、排せつ、食事などの介護</a:t>
            </a:r>
            <a:endParaRPr lang="en-US" altLang="ja-JP" sz="900" dirty="0" smtClean="0">
              <a:latin typeface="メイリオ" pitchFamily="50" charset="-128"/>
              <a:ea typeface="メイリオ" pitchFamily="50" charset="-128"/>
            </a:endParaRPr>
          </a:p>
          <a:p>
            <a:pPr>
              <a:lnSpc>
                <a:spcPct val="110000"/>
              </a:lnSpc>
            </a:pPr>
            <a:r>
              <a:rPr lang="ja-JP" altLang="en-US" sz="900" dirty="0" smtClean="0">
                <a:latin typeface="メイリオ" pitchFamily="50" charset="-128"/>
                <a:ea typeface="メイリオ" pitchFamily="50" charset="-128"/>
              </a:rPr>
              <a:t> ・児童発達支援センターで行われる入浴、排せつ、食事など等の介護</a:t>
            </a:r>
            <a:endParaRPr lang="en-US" altLang="ja-JP" sz="900" dirty="0" smtClean="0">
              <a:latin typeface="メイリオ" pitchFamily="50" charset="-128"/>
              <a:ea typeface="メイリオ" pitchFamily="50" charset="-128"/>
            </a:endParaRPr>
          </a:p>
          <a:p>
            <a:pPr>
              <a:lnSpc>
                <a:spcPct val="110000"/>
              </a:lnSpc>
            </a:pPr>
            <a:r>
              <a:rPr lang="ja-JP" altLang="en-US" sz="8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・身体上または精神上の障害があることにより日常生活を営むのに支障がある人の居宅で行う入浴、排せつ、食事などの介護</a:t>
            </a:r>
          </a:p>
          <a:p>
            <a:pPr>
              <a:lnSpc>
                <a:spcPct val="110000"/>
              </a:lnSpc>
            </a:pPr>
            <a:r>
              <a:rPr lang="ja-JP" altLang="en-US" sz="900" dirty="0" smtClean="0">
                <a:latin typeface="メイリオ" pitchFamily="50" charset="-128"/>
                <a:ea typeface="メイリオ" pitchFamily="50" charset="-128"/>
              </a:rPr>
              <a:t>　その他の日常生活の世話</a:t>
            </a:r>
            <a:endParaRPr lang="en-US" altLang="ja-JP" sz="900" dirty="0" smtClean="0">
              <a:latin typeface="メイリオ" pitchFamily="50" charset="-128"/>
              <a:ea typeface="メイリオ" pitchFamily="50" charset="-128"/>
            </a:endParaRPr>
          </a:p>
          <a:p>
            <a:pPr>
              <a:lnSpc>
                <a:spcPct val="110000"/>
              </a:lnSpc>
            </a:pPr>
            <a:r>
              <a:rPr lang="ja-JP" altLang="en-US" sz="900" dirty="0" smtClean="0">
                <a:latin typeface="メイリオ" pitchFamily="50" charset="-128"/>
                <a:ea typeface="メイリオ" pitchFamily="50" charset="-128"/>
              </a:rPr>
              <a:t> ・その他、厚生労働大臣が定める福祉サービスまたは保健医療サービス</a:t>
            </a:r>
            <a:endParaRPr lang="en-US" altLang="ja-JP" sz="800" dirty="0" smtClean="0">
              <a:latin typeface="メイリオ" pitchFamily="50" charset="-128"/>
              <a:ea typeface="メイリオ" pitchFamily="50" charset="-128"/>
            </a:endParaRPr>
          </a:p>
          <a:p>
            <a:pPr>
              <a:lnSpc>
                <a:spcPts val="600"/>
              </a:lnSpc>
            </a:pPr>
            <a:endParaRPr lang="en-US" altLang="ja-JP" sz="800" dirty="0" smtClean="0">
              <a:latin typeface="メイリオ" pitchFamily="50" charset="-128"/>
              <a:ea typeface="メイリオ" pitchFamily="50" charset="-128"/>
            </a:endParaRPr>
          </a:p>
          <a:p>
            <a:pPr>
              <a:lnSpc>
                <a:spcPct val="110000"/>
              </a:lnSpc>
            </a:pPr>
            <a:r>
              <a:rPr lang="ja-JP" altLang="en-US" sz="800" dirty="0" smtClean="0">
                <a:latin typeface="メイリオ" pitchFamily="50" charset="-128"/>
                <a:ea typeface="メイリオ" pitchFamily="50" charset="-128"/>
              </a:rPr>
              <a:t> ●平成</a:t>
            </a:r>
            <a:r>
              <a:rPr lang="en-US" altLang="ja-JP" sz="800" dirty="0" smtClean="0">
                <a:latin typeface="メイリオ" pitchFamily="50" charset="-128"/>
                <a:ea typeface="メイリオ" pitchFamily="50" charset="-128"/>
              </a:rPr>
              <a:t>23</a:t>
            </a:r>
            <a:r>
              <a:rPr lang="ja-JP" altLang="en-US" sz="800" dirty="0" smtClean="0">
                <a:latin typeface="メイリオ" pitchFamily="50" charset="-128"/>
                <a:ea typeface="メイリオ" pitchFamily="50" charset="-128"/>
              </a:rPr>
              <a:t>年度で廃止とした介護療養型医療施設については 「平成</a:t>
            </a:r>
            <a:r>
              <a:rPr lang="en-US" altLang="ja-JP" sz="800" dirty="0" smtClean="0">
                <a:latin typeface="メイリオ" pitchFamily="50" charset="-128"/>
                <a:ea typeface="メイリオ" pitchFamily="50" charset="-128"/>
              </a:rPr>
              <a:t>24</a:t>
            </a:r>
            <a:r>
              <a:rPr lang="ja-JP" altLang="en-US" sz="800" dirty="0" smtClean="0">
                <a:latin typeface="メイリオ" pitchFamily="50" charset="-128"/>
                <a:ea typeface="メイリオ" pitchFamily="50" charset="-128"/>
              </a:rPr>
              <a:t>年厚生労働省令第</a:t>
            </a:r>
            <a:r>
              <a:rPr lang="en-US" altLang="ja-JP" sz="800" dirty="0" smtClean="0">
                <a:latin typeface="メイリオ" pitchFamily="50" charset="-128"/>
                <a:ea typeface="メイリオ" pitchFamily="50" charset="-128"/>
              </a:rPr>
              <a:t>10</a:t>
            </a:r>
            <a:r>
              <a:rPr lang="ja-JP" altLang="en-US" sz="800" dirty="0" smtClean="0">
                <a:latin typeface="メイリオ" pitchFamily="50" charset="-128"/>
                <a:ea typeface="メイリオ" pitchFamily="50" charset="-128"/>
              </a:rPr>
              <a:t>号附則第</a:t>
            </a:r>
            <a:r>
              <a:rPr lang="en-US" altLang="ja-JP" sz="800" dirty="0" smtClean="0">
                <a:latin typeface="メイリオ" pitchFamily="50" charset="-128"/>
                <a:ea typeface="メイリオ" pitchFamily="50" charset="-128"/>
              </a:rPr>
              <a:t>2</a:t>
            </a:r>
            <a:r>
              <a:rPr lang="ja-JP" altLang="en-US" sz="800" dirty="0" smtClean="0">
                <a:latin typeface="メイリオ" pitchFamily="50" charset="-128"/>
                <a:ea typeface="メイリオ" pitchFamily="50" charset="-128"/>
              </a:rPr>
              <a:t>条」により、平成</a:t>
            </a:r>
            <a:r>
              <a:rPr lang="en-US" altLang="ja-JP" sz="800" dirty="0" smtClean="0">
                <a:latin typeface="メイリオ" pitchFamily="50" charset="-128"/>
                <a:ea typeface="メイリオ" pitchFamily="50" charset="-128"/>
              </a:rPr>
              <a:t>29</a:t>
            </a:r>
            <a:r>
              <a:rPr lang="ja-JP" altLang="en-US" sz="800" dirty="0" smtClean="0">
                <a:latin typeface="メイリオ" pitchFamily="50" charset="-128"/>
                <a:ea typeface="メイリオ" pitchFamily="50" charset="-128"/>
              </a:rPr>
              <a:t>年度末までの経過</a:t>
            </a:r>
          </a:p>
          <a:p>
            <a:pPr>
              <a:lnSpc>
                <a:spcPct val="110000"/>
              </a:lnSpc>
            </a:pPr>
            <a:r>
              <a:rPr lang="ja-JP" altLang="en-US" sz="800" dirty="0" smtClean="0">
                <a:latin typeface="メイリオ" pitchFamily="50" charset="-128"/>
                <a:ea typeface="メイリオ" pitchFamily="50" charset="-128"/>
              </a:rPr>
              <a:t>　措置が終了するまでは引き続きその効力を有すると定められています。</a:t>
            </a:r>
            <a:endParaRPr lang="en-US" altLang="ja-JP" sz="900" dirty="0" smtClean="0">
              <a:latin typeface="メイリオ" pitchFamily="50" charset="-128"/>
              <a:ea typeface="メイリオ" pitchFamily="50" charset="-128"/>
            </a:endParaRPr>
          </a:p>
        </p:txBody>
      </p:sp>
      <p:sp>
        <p:nvSpPr>
          <p:cNvPr id="21" name="テキスト ボックス 20"/>
          <p:cNvSpPr txBox="1"/>
          <p:nvPr/>
        </p:nvSpPr>
        <p:spPr>
          <a:xfrm>
            <a:off x="3745609" y="4064669"/>
            <a:ext cx="3024334" cy="2446434"/>
          </a:xfrm>
          <a:prstGeom prst="rect">
            <a:avLst/>
          </a:prstGeom>
          <a:noFill/>
          <a:ln w="12700">
            <a:noFill/>
          </a:ln>
        </p:spPr>
        <p:txBody>
          <a:bodyPr wrap="square" lIns="91054" tIns="45527" rIns="91054" bIns="45527" rtlCol="0">
            <a:spAutoFit/>
          </a:bodyPr>
          <a:lstStyle/>
          <a:p>
            <a:endParaRPr lang="en-US" altLang="ja-JP" sz="900" dirty="0" smtClean="0">
              <a:solidFill>
                <a:srgbClr val="FF0000"/>
              </a:solidFill>
              <a:latin typeface="メイリオ" pitchFamily="50" charset="-128"/>
              <a:ea typeface="メイリオ" pitchFamily="50" charset="-128"/>
            </a:endParaRPr>
          </a:p>
          <a:p>
            <a:r>
              <a:rPr lang="en-US" altLang="ja-JP" sz="9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地域密着型サービス</a:t>
            </a:r>
            <a:r>
              <a:rPr lang="en-US" altLang="ja-JP" sz="900" b="1" dirty="0" smtClean="0">
                <a:solidFill>
                  <a:schemeClr val="accent1"/>
                </a:solidFill>
                <a:latin typeface="メイリオ" pitchFamily="50" charset="-128"/>
                <a:ea typeface="メイリオ" pitchFamily="50" charset="-128"/>
              </a:rPr>
              <a:t>】</a:t>
            </a:r>
          </a:p>
          <a:p>
            <a:r>
              <a:rPr lang="ja-JP" altLang="en-US" sz="900" dirty="0" smtClean="0">
                <a:latin typeface="メイリオ" pitchFamily="50" charset="-128"/>
                <a:ea typeface="メイリオ" pitchFamily="50" charset="-128"/>
              </a:rPr>
              <a:t> ・定期巡回・随時対応型訪問介護看護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・夜間対応型訪問介護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・認知症対応型通所介護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・小規模多機能型居宅介護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・認知症対応型共同生活介護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・地域密着型特定施設入居者生活介護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・地域密着型介護老人福祉施設入所者生活介護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・複合型サービス</a:t>
            </a:r>
            <a:endParaRPr lang="en-US" altLang="ja-JP" sz="900" dirty="0" smtClean="0">
              <a:latin typeface="メイリオ" pitchFamily="50" charset="-128"/>
              <a:ea typeface="メイリオ" pitchFamily="50" charset="-128"/>
            </a:endParaRPr>
          </a:p>
          <a:p>
            <a:r>
              <a:rPr lang="en-US" altLang="ja-JP" sz="9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地域密着型介護予防サービス</a:t>
            </a:r>
            <a:r>
              <a:rPr lang="en-US" altLang="ja-JP" sz="900" b="1" dirty="0" smtClean="0">
                <a:solidFill>
                  <a:schemeClr val="accent1"/>
                </a:solidFill>
                <a:latin typeface="メイリオ" pitchFamily="50" charset="-128"/>
                <a:ea typeface="メイリオ" pitchFamily="50" charset="-128"/>
              </a:rPr>
              <a:t>】</a:t>
            </a:r>
          </a:p>
          <a:p>
            <a:r>
              <a:rPr lang="ja-JP" altLang="en-US" sz="900" dirty="0" smtClean="0">
                <a:latin typeface="メイリオ" pitchFamily="50" charset="-128"/>
                <a:ea typeface="メイリオ" pitchFamily="50" charset="-128"/>
              </a:rPr>
              <a:t> ・介護予防認知症対応型通所介護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・介護予防小規模多機能型居宅介護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・介護予防認知症対応型共同生活介護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a:t>
            </a:r>
            <a:r>
              <a:rPr lang="en-US" altLang="ja-JP" sz="9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介護予防支援</a:t>
            </a:r>
            <a:r>
              <a:rPr lang="en-US" altLang="ja-JP" sz="900" b="1" dirty="0" smtClean="0">
                <a:solidFill>
                  <a:schemeClr val="accent1"/>
                </a:solidFill>
                <a:latin typeface="メイリオ" pitchFamily="50" charset="-128"/>
                <a:ea typeface="メイリオ" pitchFamily="50" charset="-128"/>
              </a:rPr>
              <a:t>】</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・介護予防支援</a:t>
            </a:r>
            <a:endParaRPr lang="en-US" altLang="ja-JP" sz="900" dirty="0" smtClean="0">
              <a:latin typeface="メイリオ" pitchFamily="50" charset="-128"/>
              <a:ea typeface="メイリオ" pitchFamily="50" charset="-128"/>
            </a:endParaRPr>
          </a:p>
          <a:p>
            <a:endParaRPr lang="en-US" altLang="ja-JP" sz="900" dirty="0" smtClean="0">
              <a:latin typeface="メイリオ" pitchFamily="50" charset="-128"/>
              <a:ea typeface="メイリオ" pitchFamily="50" charset="-128"/>
            </a:endParaRPr>
          </a:p>
        </p:txBody>
      </p:sp>
      <p:sp>
        <p:nvSpPr>
          <p:cNvPr id="22" name="テキスト ボックス 21"/>
          <p:cNvSpPr txBox="1"/>
          <p:nvPr/>
        </p:nvSpPr>
        <p:spPr>
          <a:xfrm>
            <a:off x="54149" y="3972283"/>
            <a:ext cx="3600400" cy="2550035"/>
          </a:xfrm>
          <a:prstGeom prst="rect">
            <a:avLst/>
          </a:prstGeom>
          <a:noFill/>
          <a:ln w="12700">
            <a:solidFill>
              <a:schemeClr val="tx2">
                <a:lumMod val="50000"/>
              </a:schemeClr>
            </a:solidFill>
          </a:ln>
        </p:spPr>
        <p:txBody>
          <a:bodyPr wrap="square" lIns="91054" tIns="45527" rIns="91054" bIns="45527" rtlCol="0">
            <a:noAutofit/>
          </a:bodyPr>
          <a:lstStyle/>
          <a:p>
            <a:endParaRPr lang="en-US" altLang="ja-JP" sz="900" dirty="0" smtClean="0">
              <a:solidFill>
                <a:srgbClr val="FF0000"/>
              </a:solidFill>
              <a:latin typeface="メイリオ" pitchFamily="50" charset="-128"/>
              <a:ea typeface="メイリオ" pitchFamily="50" charset="-128"/>
            </a:endParaRPr>
          </a:p>
          <a:p>
            <a:pPr>
              <a:lnSpc>
                <a:spcPts val="600"/>
              </a:lnSpc>
            </a:pPr>
            <a:endParaRPr lang="en-US" altLang="ja-JP" sz="900" dirty="0" smtClean="0">
              <a:solidFill>
                <a:srgbClr val="FF0000"/>
              </a:solidFill>
              <a:latin typeface="メイリオ" pitchFamily="50" charset="-128"/>
              <a:ea typeface="メイリオ" pitchFamily="50" charset="-128"/>
            </a:endParaRPr>
          </a:p>
        </p:txBody>
      </p:sp>
      <p:sp>
        <p:nvSpPr>
          <p:cNvPr id="26" name="角丸四角形 25"/>
          <p:cNvSpPr/>
          <p:nvPr/>
        </p:nvSpPr>
        <p:spPr>
          <a:xfrm>
            <a:off x="135682" y="6576939"/>
            <a:ext cx="1629964" cy="252000"/>
          </a:xfrm>
          <a:prstGeom prst="roundRect">
            <a:avLst/>
          </a:prstGeom>
          <a:solidFill>
            <a:schemeClr val="bg1"/>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vert="horz" lIns="91054" tIns="45527" rIns="91054" bIns="45527" rtlCol="0" anchor="ctr"/>
          <a:lstStyle/>
          <a:p>
            <a:pPr algn="ctr">
              <a:lnSpc>
                <a:spcPts val="1600"/>
              </a:lnSpc>
            </a:pPr>
            <a:r>
              <a:rPr lang="ja-JP" altLang="en-US" sz="1100" b="1" dirty="0" smtClean="0">
                <a:solidFill>
                  <a:schemeClr val="accent2">
                    <a:lumMod val="75000"/>
                  </a:schemeClr>
                </a:solidFill>
                <a:latin typeface="メイリオ" pitchFamily="50" charset="-128"/>
                <a:ea typeface="メイリオ" pitchFamily="50" charset="-128"/>
              </a:rPr>
              <a:t>その他サービス</a:t>
            </a:r>
            <a:endParaRPr lang="ja-JP" altLang="en-US" sz="1100" b="1" dirty="0">
              <a:solidFill>
                <a:schemeClr val="accent2">
                  <a:lumMod val="75000"/>
                </a:schemeClr>
              </a:solidFill>
              <a:latin typeface="メイリオ" pitchFamily="50" charset="-128"/>
              <a:ea typeface="メイリオ" pitchFamily="50" charset="-128"/>
            </a:endParaRPr>
          </a:p>
        </p:txBody>
      </p:sp>
      <p:sp>
        <p:nvSpPr>
          <p:cNvPr id="28" name="角丸四角形 27"/>
          <p:cNvSpPr/>
          <p:nvPr/>
        </p:nvSpPr>
        <p:spPr>
          <a:xfrm>
            <a:off x="137276" y="3884338"/>
            <a:ext cx="1760506" cy="252000"/>
          </a:xfrm>
          <a:prstGeom prst="roundRect">
            <a:avLst/>
          </a:prstGeom>
          <a:solidFill>
            <a:schemeClr val="bg1"/>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vert="horz" lIns="91054" tIns="45527" rIns="91054" bIns="45527" rtlCol="0" anchor="ctr"/>
          <a:lstStyle/>
          <a:p>
            <a:pPr algn="ctr">
              <a:lnSpc>
                <a:spcPts val="1600"/>
              </a:lnSpc>
            </a:pPr>
            <a:r>
              <a:rPr lang="ja-JP" altLang="en-US" sz="1100" b="1" dirty="0" smtClean="0">
                <a:solidFill>
                  <a:schemeClr val="accent2">
                    <a:lumMod val="75000"/>
                  </a:schemeClr>
                </a:solidFill>
                <a:latin typeface="メイリオ" pitchFamily="50" charset="-128"/>
                <a:ea typeface="メイリオ" pitchFamily="50" charset="-128"/>
              </a:rPr>
              <a:t>都道府県が指定・監督</a:t>
            </a:r>
            <a:endParaRPr lang="ja-JP" altLang="en-US" sz="1100" b="1" dirty="0">
              <a:solidFill>
                <a:schemeClr val="accent2">
                  <a:lumMod val="75000"/>
                </a:schemeClr>
              </a:solidFill>
              <a:latin typeface="メイリオ" pitchFamily="50" charset="-128"/>
              <a:ea typeface="メイリオ" pitchFamily="50" charset="-128"/>
            </a:endParaRPr>
          </a:p>
        </p:txBody>
      </p:sp>
      <p:sp>
        <p:nvSpPr>
          <p:cNvPr id="30" name="テキスト ボックス 29"/>
          <p:cNvSpPr txBox="1"/>
          <p:nvPr/>
        </p:nvSpPr>
        <p:spPr>
          <a:xfrm>
            <a:off x="1511449" y="4175651"/>
            <a:ext cx="2361406" cy="233910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r>
              <a:rPr lang="en-US" altLang="ja-JP" sz="1100" b="1" dirty="0" smtClean="0">
                <a:solidFill>
                  <a:schemeClr val="accent1"/>
                </a:solidFill>
                <a:latin typeface="メイリオ" pitchFamily="50" charset="-128"/>
                <a:ea typeface="メイリオ" pitchFamily="50" charset="-128"/>
              </a:rPr>
              <a:t> </a:t>
            </a:r>
            <a:r>
              <a:rPr lang="en-US" altLang="ja-JP" sz="9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施設サービス</a:t>
            </a:r>
            <a:r>
              <a:rPr lang="en-US" altLang="ja-JP" sz="900" b="1" dirty="0" smtClean="0">
                <a:solidFill>
                  <a:schemeClr val="accent1"/>
                </a:solidFill>
                <a:latin typeface="メイリオ" pitchFamily="50" charset="-128"/>
                <a:ea typeface="メイリオ" pitchFamily="50" charset="-128"/>
              </a:rPr>
              <a:t>】</a:t>
            </a: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・介護福祉施設サービス</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・介護保健施設サービス</a:t>
            </a:r>
            <a:endParaRPr lang="en-US" altLang="ja-JP" sz="900" dirty="0" smtClean="0">
              <a:latin typeface="メイリオ" pitchFamily="50" charset="-128"/>
              <a:ea typeface="メイリオ" pitchFamily="50" charset="-128"/>
            </a:endParaRPr>
          </a:p>
          <a:p>
            <a:r>
              <a:rPr lang="en-US" altLang="ja-JP" sz="9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介護予防サービス</a:t>
            </a:r>
            <a:r>
              <a:rPr lang="en-US" altLang="ja-JP" sz="900" b="1" dirty="0" smtClean="0">
                <a:solidFill>
                  <a:schemeClr val="accent1"/>
                </a:solidFill>
                <a:latin typeface="メイリオ" pitchFamily="50" charset="-128"/>
                <a:ea typeface="メイリオ" pitchFamily="50" charset="-128"/>
              </a:rPr>
              <a:t>】</a:t>
            </a:r>
          </a:p>
          <a:p>
            <a:r>
              <a:rPr lang="ja-JP" altLang="en-US" sz="900" dirty="0" smtClean="0">
                <a:latin typeface="メイリオ" pitchFamily="50" charset="-128"/>
                <a:ea typeface="メイリオ" pitchFamily="50" charset="-128"/>
              </a:rPr>
              <a:t> ・介護予防訪問介護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・介護予防訪問入浴介護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・介護予防訪問看護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・介護予防訪問ﾘﾊﾋﾞﾘﾃｰｼｮﾝ</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・介護予防居宅療養管理指導</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・介護予防通所介護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・介護予防通所ﾘﾊﾋﾞﾘﾃｰｼｮﾝ</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・介護予防短期入所生活介護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・介護予防短期入所療養介護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・介護予防特定施設入居者生活介護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・介護予防福祉用具貸与</a:t>
            </a:r>
            <a:r>
              <a:rPr lang="ja-JP" altLang="en-US" sz="900" dirty="0" smtClean="0">
                <a:solidFill>
                  <a:srgbClr val="00B050"/>
                </a:solidFill>
                <a:latin typeface="メイリオ" pitchFamily="50" charset="-128"/>
                <a:ea typeface="メイリオ" pitchFamily="50" charset="-128"/>
              </a:rPr>
              <a:t>◆</a:t>
            </a:r>
            <a:endParaRPr lang="en-US" altLang="ja-JP" sz="900" b="1" dirty="0" smtClean="0">
              <a:solidFill>
                <a:srgbClr val="00B050"/>
              </a:solidFill>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・特定介護予防福祉用具販売</a:t>
            </a:r>
            <a:r>
              <a:rPr lang="ja-JP" altLang="en-US" sz="900" dirty="0" smtClean="0">
                <a:solidFill>
                  <a:srgbClr val="00B050"/>
                </a:solidFill>
                <a:latin typeface="メイリオ" pitchFamily="50" charset="-128"/>
                <a:ea typeface="メイリオ" pitchFamily="50" charset="-128"/>
              </a:rPr>
              <a:t>◆</a:t>
            </a:r>
            <a:endParaRPr kumimoji="1" lang="ja-JP" altLang="en-US" sz="900" b="1" dirty="0" smtClean="0">
              <a:solidFill>
                <a:srgbClr val="00B050"/>
              </a:solidFill>
              <a:latin typeface="メイリオ" pitchFamily="50" charset="-128"/>
              <a:ea typeface="メイリオ" pitchFamily="50" charset="-128"/>
            </a:endParaRPr>
          </a:p>
        </p:txBody>
      </p:sp>
      <p:sp>
        <p:nvSpPr>
          <p:cNvPr id="31" name="テキスト ボックス 30"/>
          <p:cNvSpPr txBox="1"/>
          <p:nvPr/>
        </p:nvSpPr>
        <p:spPr>
          <a:xfrm>
            <a:off x="0" y="4059428"/>
            <a:ext cx="4013396" cy="2323323"/>
          </a:xfrm>
          <a:prstGeom prst="rect">
            <a:avLst/>
          </a:prstGeom>
          <a:noFill/>
          <a:ln w="12700">
            <a:noFill/>
          </a:ln>
        </p:spPr>
        <p:txBody>
          <a:bodyPr wrap="square" lIns="91054" tIns="45527" rIns="91054" bIns="45527" rtlCol="0">
            <a:spAutoFit/>
          </a:bodyPr>
          <a:lstStyle/>
          <a:p>
            <a:endParaRPr lang="en-US" altLang="ja-JP" sz="900" dirty="0" smtClean="0">
              <a:solidFill>
                <a:srgbClr val="FF0000"/>
              </a:solidFill>
              <a:latin typeface="メイリオ" pitchFamily="50" charset="-128"/>
              <a:ea typeface="メイリオ" pitchFamily="50" charset="-128"/>
            </a:endParaRPr>
          </a:p>
          <a:p>
            <a:r>
              <a:rPr lang="en-US" altLang="ja-JP" sz="1000" b="1" dirty="0" smtClean="0">
                <a:solidFill>
                  <a:schemeClr val="accent1"/>
                </a:solidFill>
                <a:latin typeface="メイリオ" pitchFamily="50" charset="-128"/>
                <a:ea typeface="メイリオ" pitchFamily="50" charset="-128"/>
              </a:rPr>
              <a:t>【</a:t>
            </a:r>
            <a:r>
              <a:rPr lang="ja-JP" altLang="en-US" sz="900" b="1" dirty="0" smtClean="0">
                <a:solidFill>
                  <a:schemeClr val="accent1"/>
                </a:solidFill>
                <a:latin typeface="メイリオ" pitchFamily="50" charset="-128"/>
                <a:ea typeface="メイリオ" pitchFamily="50" charset="-128"/>
              </a:rPr>
              <a:t>居宅サービス</a:t>
            </a:r>
            <a:r>
              <a:rPr lang="en-US" altLang="ja-JP" sz="900" b="1" dirty="0" smtClean="0">
                <a:solidFill>
                  <a:schemeClr val="accent1"/>
                </a:solidFill>
                <a:latin typeface="メイリオ" pitchFamily="50" charset="-128"/>
                <a:ea typeface="メイリオ" pitchFamily="50" charset="-128"/>
              </a:rPr>
              <a:t>】</a:t>
            </a:r>
          </a:p>
          <a:p>
            <a:r>
              <a:rPr lang="ja-JP" altLang="en-US" sz="900" dirty="0" smtClean="0">
                <a:latin typeface="メイリオ" pitchFamily="50" charset="-128"/>
                <a:ea typeface="メイリオ" pitchFamily="50" charset="-128"/>
              </a:rPr>
              <a:t> ・訪問介護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・訪問入浴介護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・訪問看護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・訪問リハビリテーション</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・居宅療養管理指導</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・通所介護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・通所リハビリテーション</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・短期入所生活介護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・短期入所療養介護</a:t>
            </a:r>
            <a:endParaRPr lang="en-US" altLang="ja-JP" sz="900" dirty="0" smtClean="0">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・特定施設入居者生活介護</a:t>
            </a:r>
            <a:endParaRPr lang="en-US" altLang="ja-JP" sz="900" dirty="0" smtClean="0">
              <a:latin typeface="メイリオ" pitchFamily="50" charset="-128"/>
              <a:ea typeface="メイリオ" pitchFamily="50" charset="-128"/>
            </a:endParaRPr>
          </a:p>
          <a:p>
            <a:r>
              <a:rPr lang="ja-JP" altLang="en-US" sz="900" dirty="0" smtClean="0">
                <a:latin typeface="メイリオ" pitchFamily="50" charset="-128"/>
                <a:ea typeface="メイリオ" pitchFamily="50" charset="-128"/>
              </a:rPr>
              <a:t> ・福祉用具貸与</a:t>
            </a:r>
            <a:r>
              <a:rPr lang="ja-JP" altLang="en-US" sz="900" dirty="0" smtClean="0">
                <a:solidFill>
                  <a:srgbClr val="00B050"/>
                </a:solidFill>
                <a:latin typeface="メイリオ" pitchFamily="50" charset="-128"/>
                <a:ea typeface="メイリオ" pitchFamily="50" charset="-128"/>
              </a:rPr>
              <a:t>◆</a:t>
            </a:r>
            <a:endParaRPr lang="en-US" altLang="ja-JP" sz="900" b="1" dirty="0" smtClean="0">
              <a:solidFill>
                <a:srgbClr val="00B050"/>
              </a:solidFill>
              <a:latin typeface="メイリオ" pitchFamily="50" charset="-128"/>
              <a:ea typeface="メイリオ" pitchFamily="50" charset="-128"/>
            </a:endParaRP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・特定福祉用具販売</a:t>
            </a:r>
            <a:r>
              <a:rPr lang="ja-JP" altLang="en-US" sz="900" dirty="0" smtClean="0">
                <a:solidFill>
                  <a:srgbClr val="00B050"/>
                </a:solidFill>
                <a:latin typeface="メイリオ" pitchFamily="50" charset="-128"/>
                <a:ea typeface="メイリオ" pitchFamily="50" charset="-128"/>
              </a:rPr>
              <a:t>◆</a:t>
            </a:r>
            <a:endParaRPr lang="en-US" altLang="ja-JP" sz="900" b="1" dirty="0" smtClean="0">
              <a:solidFill>
                <a:srgbClr val="00B050"/>
              </a:solidFill>
              <a:latin typeface="メイリオ" pitchFamily="50" charset="-128"/>
              <a:ea typeface="メイリオ" pitchFamily="50" charset="-128"/>
            </a:endParaRPr>
          </a:p>
          <a:p>
            <a:r>
              <a:rPr lang="en-US" altLang="ja-JP" sz="900" b="1" dirty="0" smtClean="0">
                <a:solidFill>
                  <a:schemeClr val="accent1"/>
                </a:solidFill>
                <a:latin typeface="メイリオ" pitchFamily="50" charset="-128"/>
                <a:ea typeface="メイリオ" pitchFamily="50" charset="-128"/>
              </a:rPr>
              <a:t> 【</a:t>
            </a:r>
            <a:r>
              <a:rPr lang="ja-JP" altLang="en-US" sz="900" b="1" dirty="0" smtClean="0">
                <a:solidFill>
                  <a:schemeClr val="accent1"/>
                </a:solidFill>
                <a:latin typeface="メイリオ" pitchFamily="50" charset="-128"/>
                <a:ea typeface="メイリオ" pitchFamily="50" charset="-128"/>
              </a:rPr>
              <a:t>居宅介護支援</a:t>
            </a:r>
            <a:r>
              <a:rPr lang="en-US" altLang="ja-JP" sz="900" b="1" dirty="0" smtClean="0">
                <a:solidFill>
                  <a:schemeClr val="accent1"/>
                </a:solidFill>
                <a:latin typeface="メイリオ" pitchFamily="50" charset="-128"/>
                <a:ea typeface="メイリオ" pitchFamily="50" charset="-128"/>
              </a:rPr>
              <a:t>】</a:t>
            </a:r>
          </a:p>
          <a:p>
            <a:r>
              <a:rPr lang="en-US" altLang="ja-JP" sz="90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・居宅介護支援</a:t>
            </a:r>
            <a:endParaRPr lang="en-US" altLang="ja-JP" sz="900" dirty="0" smtClean="0">
              <a:latin typeface="メイリオ" pitchFamily="50" charset="-128"/>
              <a:ea typeface="メイリオ" pitchFamily="50" charset="-128"/>
            </a:endParaRPr>
          </a:p>
        </p:txBody>
      </p:sp>
      <p:sp>
        <p:nvSpPr>
          <p:cNvPr id="33" name="角丸四角形 32"/>
          <p:cNvSpPr/>
          <p:nvPr/>
        </p:nvSpPr>
        <p:spPr>
          <a:xfrm>
            <a:off x="3827833" y="3884315"/>
            <a:ext cx="1760506" cy="252000"/>
          </a:xfrm>
          <a:prstGeom prst="roundRect">
            <a:avLst/>
          </a:prstGeom>
          <a:solidFill>
            <a:schemeClr val="bg1"/>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vert="horz" lIns="91054" tIns="45527" rIns="91054" bIns="45527" rtlCol="0" anchor="ctr"/>
          <a:lstStyle/>
          <a:p>
            <a:pPr algn="ctr">
              <a:lnSpc>
                <a:spcPts val="1600"/>
              </a:lnSpc>
            </a:pPr>
            <a:r>
              <a:rPr lang="ja-JP" altLang="en-US" sz="1100" b="1" dirty="0" smtClean="0">
                <a:solidFill>
                  <a:schemeClr val="accent2">
                    <a:lumMod val="75000"/>
                  </a:schemeClr>
                </a:solidFill>
                <a:latin typeface="メイリオ" pitchFamily="50" charset="-128"/>
                <a:ea typeface="メイリオ" pitchFamily="50" charset="-128"/>
              </a:rPr>
              <a:t>市町村が指定・監督</a:t>
            </a:r>
            <a:endParaRPr lang="ja-JP" altLang="en-US" sz="1100" b="1" dirty="0">
              <a:solidFill>
                <a:schemeClr val="accent2">
                  <a:lumMod val="75000"/>
                </a:schemeClr>
              </a:solidFill>
              <a:latin typeface="メイリオ" pitchFamily="50" charset="-128"/>
              <a:ea typeface="メイリオ" pitchFamily="50" charset="-128"/>
            </a:endParaRPr>
          </a:p>
        </p:txBody>
      </p:sp>
      <p:sp>
        <p:nvSpPr>
          <p:cNvPr id="35" name="テキスト ボックス 34"/>
          <p:cNvSpPr txBox="1"/>
          <p:nvPr/>
        </p:nvSpPr>
        <p:spPr>
          <a:xfrm>
            <a:off x="2365053" y="3512840"/>
            <a:ext cx="4464372" cy="36317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782763" indent="-1782763">
              <a:lnSpc>
                <a:spcPct val="110000"/>
              </a:lnSpc>
              <a:tabLst>
                <a:tab pos="1432224" algn="l"/>
                <a:tab pos="1612437" algn="l"/>
                <a:tab pos="1878015" algn="l"/>
              </a:tabLst>
            </a:pPr>
            <a:r>
              <a:rPr lang="ja-JP" altLang="en-US" sz="800" spc="-30" dirty="0" smtClean="0">
                <a:solidFill>
                  <a:schemeClr val="tx1"/>
                </a:solidFill>
                <a:latin typeface="メイリオ" pitchFamily="50" charset="-128"/>
                <a:ea typeface="メイリオ" pitchFamily="50" charset="-128"/>
              </a:rPr>
              <a:t>（注）</a:t>
            </a:r>
            <a:r>
              <a:rPr lang="ja-JP" altLang="en-US" sz="800" b="1" spc="-30" dirty="0" smtClean="0">
                <a:solidFill>
                  <a:srgbClr val="00B050"/>
                </a:solidFill>
                <a:latin typeface="メイリオ" pitchFamily="50" charset="-128"/>
                <a:ea typeface="メイリオ" pitchFamily="50" charset="-128"/>
              </a:rPr>
              <a:t>◆</a:t>
            </a:r>
            <a:r>
              <a:rPr lang="ja-JP" altLang="en-US" sz="800" spc="-30" dirty="0" smtClean="0">
                <a:solidFill>
                  <a:schemeClr val="tx1"/>
                </a:solidFill>
                <a:latin typeface="メイリオ" pitchFamily="50" charset="-128"/>
                <a:ea typeface="メイリオ" pitchFamily="50" charset="-128"/>
              </a:rPr>
              <a:t>が付いているサービスは</a:t>
            </a:r>
            <a:r>
              <a:rPr lang="ja-JP" altLang="en-US" sz="800" b="1" u="sng" spc="-30" dirty="0" smtClean="0">
                <a:solidFill>
                  <a:schemeClr val="tx1"/>
                </a:solidFill>
                <a:latin typeface="メイリオ" pitchFamily="50" charset="-128"/>
                <a:ea typeface="メイリオ" pitchFamily="50" charset="-128"/>
              </a:rPr>
              <a:t>介護福祉機器等助成の対象となりません</a:t>
            </a:r>
            <a:r>
              <a:rPr lang="ja-JP" altLang="en-US" sz="800" spc="-30" dirty="0" smtClean="0">
                <a:solidFill>
                  <a:schemeClr val="tx1"/>
                </a:solidFill>
                <a:latin typeface="メイリオ" pitchFamily="50" charset="-128"/>
                <a:ea typeface="メイリオ" pitchFamily="50" charset="-128"/>
              </a:rPr>
              <a:t>のでご注意ください。</a:t>
            </a:r>
          </a:p>
          <a:p>
            <a:pPr marL="1782763" indent="-1782763">
              <a:lnSpc>
                <a:spcPct val="110000"/>
              </a:lnSpc>
              <a:tabLst>
                <a:tab pos="1432224" algn="l"/>
                <a:tab pos="1612437" algn="l"/>
                <a:tab pos="1878015" algn="l"/>
              </a:tabLst>
            </a:pPr>
            <a:r>
              <a:rPr lang="ja-JP" altLang="en-US" sz="800" spc="-30" dirty="0" smtClean="0">
                <a:solidFill>
                  <a:schemeClr val="tx1"/>
                </a:solidFill>
                <a:latin typeface="メイリオ" pitchFamily="50" charset="-128"/>
                <a:ea typeface="メイリオ" pitchFamily="50" charset="-128"/>
              </a:rPr>
              <a:t>　　    詳細は都道府県労働局、またはハローワークへお問い合わせください。</a:t>
            </a:r>
            <a:endParaRPr kumimoji="1" lang="ja-JP" altLang="en-US" sz="900" b="1" dirty="0" smtClean="0">
              <a:solidFill>
                <a:srgbClr val="FF0000"/>
              </a:solidFill>
              <a:latin typeface="メイリオ" pitchFamily="50" charset="-128"/>
              <a:ea typeface="メイリオ"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6377" y="928936"/>
            <a:ext cx="6858000" cy="396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nSpc>
                <a:spcPct val="150000"/>
              </a:lnSpc>
            </a:pPr>
            <a:r>
              <a:rPr lang="ja-JP" altLang="en-US" b="1" dirty="0" smtClean="0">
                <a:latin typeface="メイリオ" pitchFamily="50" charset="-128"/>
                <a:ea typeface="メイリオ" pitchFamily="50" charset="-128"/>
              </a:rPr>
              <a:t>　</a:t>
            </a:r>
            <a:r>
              <a:rPr lang="ja-JP" altLang="en-US" sz="1600" b="1" dirty="0" smtClean="0">
                <a:latin typeface="メイリオ" pitchFamily="50" charset="-128"/>
                <a:ea typeface="メイリオ" pitchFamily="50" charset="-128"/>
              </a:rPr>
              <a:t>①　「導入･運用計画」を作成し、労働局に提出してください。</a:t>
            </a:r>
            <a:endParaRPr lang="ja-JP" altLang="en-US" sz="1600" b="1" dirty="0">
              <a:latin typeface="メイリオ" pitchFamily="50" charset="-128"/>
              <a:ea typeface="メイリオ" pitchFamily="50" charset="-128"/>
            </a:endParaRPr>
          </a:p>
        </p:txBody>
      </p:sp>
      <p:grpSp>
        <p:nvGrpSpPr>
          <p:cNvPr id="39" name="グループ化 38"/>
          <p:cNvGrpSpPr/>
          <p:nvPr/>
        </p:nvGrpSpPr>
        <p:grpSpPr>
          <a:xfrm>
            <a:off x="138094" y="2362638"/>
            <a:ext cx="6268518" cy="323999"/>
            <a:chOff x="178572" y="1071537"/>
            <a:chExt cx="6043487" cy="299076"/>
          </a:xfrm>
        </p:grpSpPr>
        <p:sp>
          <p:nvSpPr>
            <p:cNvPr id="40" name="テキスト ボックス 39"/>
            <p:cNvSpPr txBox="1"/>
            <p:nvPr/>
          </p:nvSpPr>
          <p:spPr>
            <a:xfrm>
              <a:off x="1864340" y="1108828"/>
              <a:ext cx="4357719" cy="255691"/>
            </a:xfrm>
            <a:prstGeom prst="rect">
              <a:avLst/>
            </a:prstGeom>
            <a:noFill/>
          </p:spPr>
          <p:txBody>
            <a:bodyPr wrap="square" rtlCol="0">
              <a:spAutoFit/>
            </a:bodyPr>
            <a:lstStyle/>
            <a:p>
              <a:r>
                <a:rPr lang="ja-JP" altLang="en-US" sz="1200" dirty="0" smtClean="0">
                  <a:latin typeface="メイリオ" pitchFamily="50" charset="-128"/>
                  <a:ea typeface="メイリオ" pitchFamily="50" charset="-128"/>
                </a:rPr>
                <a:t>導入・運用計画には、以下の項目を盛り込む必要があります。</a:t>
              </a:r>
              <a:endParaRPr lang="ja-JP" altLang="en-US" sz="1200" dirty="0">
                <a:latin typeface="メイリオ" pitchFamily="50" charset="-128"/>
                <a:ea typeface="メイリオ" pitchFamily="50" charset="-128"/>
              </a:endParaRPr>
            </a:p>
          </p:txBody>
        </p:sp>
        <p:sp>
          <p:nvSpPr>
            <p:cNvPr id="42" name="フレーム 41"/>
            <p:cNvSpPr/>
            <p:nvPr/>
          </p:nvSpPr>
          <p:spPr>
            <a:xfrm>
              <a:off x="178572" y="1071537"/>
              <a:ext cx="1665967" cy="299076"/>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計画の</a:t>
              </a:r>
              <a:r>
                <a:rPr lang="ja-JP" altLang="en-US" sz="1400" b="1" dirty="0" smtClean="0">
                  <a:solidFill>
                    <a:schemeClr val="tx1"/>
                  </a:solidFill>
                  <a:latin typeface="メイリオ" pitchFamily="50" charset="-128"/>
                  <a:ea typeface="メイリオ" pitchFamily="50" charset="-128"/>
                </a:rPr>
                <a:t>内容</a:t>
              </a:r>
              <a:endParaRPr lang="ja-JP" altLang="en-US" sz="1400" b="1" dirty="0">
                <a:solidFill>
                  <a:schemeClr val="tx1"/>
                </a:solidFill>
                <a:latin typeface="メイリオ" pitchFamily="50" charset="-128"/>
                <a:ea typeface="メイリオ" pitchFamily="50" charset="-128"/>
              </a:endParaRPr>
            </a:p>
          </p:txBody>
        </p:sp>
      </p:grpSp>
      <p:grpSp>
        <p:nvGrpSpPr>
          <p:cNvPr id="49" name="グループ化 48"/>
          <p:cNvGrpSpPr/>
          <p:nvPr/>
        </p:nvGrpSpPr>
        <p:grpSpPr>
          <a:xfrm>
            <a:off x="131659" y="1601161"/>
            <a:ext cx="6673177" cy="354703"/>
            <a:chOff x="214292" y="571472"/>
            <a:chExt cx="6433282" cy="327418"/>
          </a:xfrm>
        </p:grpSpPr>
        <p:sp>
          <p:nvSpPr>
            <p:cNvPr id="50" name="フレーム 49"/>
            <p:cNvSpPr/>
            <p:nvPr/>
          </p:nvSpPr>
          <p:spPr>
            <a:xfrm>
              <a:off x="214292" y="571472"/>
              <a:ext cx="1665880" cy="299077"/>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計画期間</a:t>
              </a:r>
              <a:endParaRPr lang="ja-JP" altLang="en-US" sz="1400" b="1" dirty="0">
                <a:latin typeface="メイリオ" pitchFamily="50" charset="-128"/>
                <a:ea typeface="メイリオ" pitchFamily="50" charset="-128"/>
              </a:endParaRPr>
            </a:p>
          </p:txBody>
        </p:sp>
        <p:sp>
          <p:nvSpPr>
            <p:cNvPr id="51" name="正方形/長方形 50"/>
            <p:cNvSpPr/>
            <p:nvPr/>
          </p:nvSpPr>
          <p:spPr>
            <a:xfrm>
              <a:off x="1884419" y="580262"/>
              <a:ext cx="4763155" cy="318628"/>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Ins="36000" rtlCol="0" anchor="ctr"/>
            <a:lstStyle/>
            <a:p>
              <a:pPr lvl="0"/>
              <a:r>
                <a:rPr lang="ja-JP" altLang="en-US" sz="1400" b="1" dirty="0" smtClean="0">
                  <a:latin typeface="メイリオ" pitchFamily="50" charset="-128"/>
                  <a:ea typeface="メイリオ" pitchFamily="50" charset="-128"/>
                </a:rPr>
                <a:t>３ヵ月～１年  </a:t>
              </a:r>
              <a:r>
                <a:rPr lang="en-US" altLang="ja-JP" sz="900" spc="-30" dirty="0" smtClean="0">
                  <a:latin typeface="メイリオ" pitchFamily="50" charset="-128"/>
                  <a:ea typeface="メイリオ" pitchFamily="50" charset="-128"/>
                </a:rPr>
                <a:t>※</a:t>
              </a:r>
              <a:r>
                <a:rPr lang="ja-JP" altLang="en-US" sz="900" spc="-30" dirty="0" smtClean="0">
                  <a:latin typeface="メイリオ" pitchFamily="50" charset="-128"/>
                  <a:ea typeface="メイリオ" pitchFamily="50" charset="-128"/>
                </a:rPr>
                <a:t>計画開始日は、最初に介護福祉機器を導入する月の初日になります。</a:t>
              </a:r>
            </a:p>
          </p:txBody>
        </p:sp>
      </p:grpSp>
      <p:grpSp>
        <p:nvGrpSpPr>
          <p:cNvPr id="78" name="グループ化 77"/>
          <p:cNvGrpSpPr/>
          <p:nvPr/>
        </p:nvGrpSpPr>
        <p:grpSpPr>
          <a:xfrm>
            <a:off x="133886" y="2761880"/>
            <a:ext cx="6590853" cy="789204"/>
            <a:chOff x="133886" y="2359585"/>
            <a:chExt cx="6590853" cy="789204"/>
          </a:xfrm>
        </p:grpSpPr>
        <p:sp>
          <p:nvSpPr>
            <p:cNvPr id="52" name="角丸四角形 51"/>
            <p:cNvSpPr/>
            <p:nvPr/>
          </p:nvSpPr>
          <p:spPr>
            <a:xfrm>
              <a:off x="133886" y="2359585"/>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100" b="1" dirty="0" smtClean="0">
                  <a:solidFill>
                    <a:schemeClr val="tx1"/>
                  </a:solidFill>
                  <a:latin typeface="メイリオ" pitchFamily="50" charset="-128"/>
                  <a:ea typeface="メイリオ" pitchFamily="50" charset="-128"/>
                </a:rPr>
                <a:t>導入する介護福祉機器</a:t>
              </a:r>
              <a:endParaRPr lang="ja-JP" altLang="en-US" sz="1100" b="1" dirty="0">
                <a:solidFill>
                  <a:schemeClr val="tx1"/>
                </a:solidFill>
                <a:latin typeface="メイリオ" pitchFamily="50" charset="-128"/>
                <a:ea typeface="メイリオ" pitchFamily="50" charset="-128"/>
              </a:endParaRPr>
            </a:p>
          </p:txBody>
        </p:sp>
        <p:sp>
          <p:nvSpPr>
            <p:cNvPr id="53" name="角丸四角形 52"/>
            <p:cNvSpPr/>
            <p:nvPr/>
          </p:nvSpPr>
          <p:spPr>
            <a:xfrm>
              <a:off x="2351301" y="2363825"/>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t"/>
            <a:lstStyle/>
            <a:p>
              <a:pPr algn="ctr"/>
              <a:r>
                <a:rPr lang="ja-JP" altLang="en-US" sz="1000" b="1" dirty="0" smtClean="0">
                  <a:solidFill>
                    <a:schemeClr val="tx1"/>
                  </a:solidFill>
                  <a:latin typeface="メイリオ" pitchFamily="50" charset="-128"/>
                  <a:ea typeface="メイリオ" pitchFamily="50" charset="-128"/>
                </a:rPr>
                <a:t>導入機器の使用を徹底するための</a:t>
              </a:r>
              <a:endParaRPr lang="en-US" altLang="ja-JP" sz="1000" b="1" dirty="0" smtClean="0">
                <a:solidFill>
                  <a:schemeClr val="tx1"/>
                </a:solidFill>
                <a:latin typeface="メイリオ" pitchFamily="50" charset="-128"/>
                <a:ea typeface="メイリオ" pitchFamily="50" charset="-128"/>
              </a:endParaRPr>
            </a:p>
            <a:p>
              <a:pPr algn="ctr"/>
              <a:r>
                <a:rPr lang="ja-JP" altLang="en-US" sz="1000" b="1" dirty="0" smtClean="0">
                  <a:solidFill>
                    <a:schemeClr val="tx1"/>
                  </a:solidFill>
                  <a:latin typeface="メイリオ" pitchFamily="50" charset="-128"/>
                  <a:ea typeface="メイリオ" pitchFamily="50" charset="-128"/>
                </a:rPr>
                <a:t>研修に関する事項</a:t>
              </a:r>
              <a:endParaRPr lang="ja-JP" altLang="en-US" sz="1000" b="1" dirty="0">
                <a:solidFill>
                  <a:schemeClr val="tx1"/>
                </a:solidFill>
                <a:latin typeface="メイリオ" pitchFamily="50" charset="-128"/>
                <a:ea typeface="メイリオ" pitchFamily="50" charset="-128"/>
              </a:endParaRPr>
            </a:p>
          </p:txBody>
        </p:sp>
        <p:sp>
          <p:nvSpPr>
            <p:cNvPr id="54" name="角丸四角形 53"/>
            <p:cNvSpPr/>
            <p:nvPr/>
          </p:nvSpPr>
          <p:spPr>
            <a:xfrm>
              <a:off x="4564739" y="2363776"/>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36000" tIns="45537" rIns="36000" bIns="45537" rtlCol="0" anchor="t"/>
            <a:lstStyle/>
            <a:p>
              <a:pPr algn="ctr">
                <a:lnSpc>
                  <a:spcPct val="110000"/>
                </a:lnSpc>
              </a:pPr>
              <a:r>
                <a:rPr lang="ja-JP" altLang="en-US" sz="850" b="1" dirty="0" smtClean="0">
                  <a:solidFill>
                    <a:schemeClr val="tx1"/>
                  </a:solidFill>
                  <a:latin typeface="メイリオ" pitchFamily="50" charset="-128"/>
                  <a:ea typeface="メイリオ" pitchFamily="50" charset="-128"/>
                </a:rPr>
                <a:t>導入機器の使用方法などを職場内に伝えるためのシステムの構築に関する事項</a:t>
              </a:r>
              <a:endParaRPr lang="ja-JP" altLang="en-US" sz="850" b="1" dirty="0">
                <a:solidFill>
                  <a:schemeClr val="tx1"/>
                </a:solidFill>
                <a:latin typeface="メイリオ" pitchFamily="50" charset="-128"/>
                <a:ea typeface="メイリオ" pitchFamily="50" charset="-128"/>
              </a:endParaRPr>
            </a:p>
          </p:txBody>
        </p:sp>
        <p:sp>
          <p:nvSpPr>
            <p:cNvPr id="55" name="角丸四角形 54"/>
            <p:cNvSpPr/>
            <p:nvPr/>
          </p:nvSpPr>
          <p:spPr>
            <a:xfrm>
              <a:off x="133910" y="2788789"/>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t"/>
            <a:lstStyle/>
            <a:p>
              <a:pPr algn="ctr"/>
              <a:r>
                <a:rPr lang="ja-JP" altLang="en-US" sz="1000" b="1" dirty="0" smtClean="0">
                  <a:solidFill>
                    <a:schemeClr val="tx1"/>
                  </a:solidFill>
                  <a:latin typeface="メイリオ" pitchFamily="50" charset="-128"/>
                  <a:ea typeface="メイリオ" pitchFamily="50" charset="-128"/>
                </a:rPr>
                <a:t>介護技術に関する身体的負担軽減を図るための研修に関する事項</a:t>
              </a:r>
              <a:endParaRPr lang="en-US" altLang="ja-JP" sz="1000" b="1" dirty="0" smtClean="0">
                <a:solidFill>
                  <a:schemeClr val="tx1"/>
                </a:solidFill>
                <a:latin typeface="メイリオ" pitchFamily="50" charset="-128"/>
                <a:ea typeface="メイリオ" pitchFamily="50" charset="-128"/>
              </a:endParaRPr>
            </a:p>
          </p:txBody>
        </p:sp>
        <p:sp>
          <p:nvSpPr>
            <p:cNvPr id="56" name="角丸四角形 55"/>
            <p:cNvSpPr/>
            <p:nvPr/>
          </p:nvSpPr>
          <p:spPr>
            <a:xfrm>
              <a:off x="2348249" y="2784714"/>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000" b="1" spc="-80" dirty="0" smtClean="0">
                  <a:solidFill>
                    <a:schemeClr val="tx1"/>
                  </a:solidFill>
                  <a:latin typeface="メイリオ" pitchFamily="50" charset="-128"/>
                  <a:ea typeface="メイリオ" pitchFamily="50" charset="-128"/>
                </a:rPr>
                <a:t>導入機器のメンテナンス方法など</a:t>
              </a:r>
              <a:endParaRPr lang="ja-JP" altLang="en-US" sz="1000" b="1" spc="-80" dirty="0">
                <a:solidFill>
                  <a:schemeClr val="tx1"/>
                </a:solidFill>
                <a:latin typeface="メイリオ" pitchFamily="50" charset="-128"/>
                <a:ea typeface="メイリオ" pitchFamily="50" charset="-128"/>
              </a:endParaRPr>
            </a:p>
          </p:txBody>
        </p:sp>
        <p:sp>
          <p:nvSpPr>
            <p:cNvPr id="57" name="角丸四角形 56"/>
            <p:cNvSpPr/>
            <p:nvPr/>
          </p:nvSpPr>
          <p:spPr>
            <a:xfrm>
              <a:off x="4560291" y="2784665"/>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100" b="1" dirty="0" smtClean="0">
                  <a:solidFill>
                    <a:schemeClr val="tx1"/>
                  </a:solidFill>
                  <a:latin typeface="メイリオ" pitchFamily="50" charset="-128"/>
                  <a:ea typeface="メイリオ" pitchFamily="50" charset="-128"/>
                </a:rPr>
                <a:t>導入効果の把握方法など</a:t>
              </a:r>
              <a:endParaRPr lang="ja-JP" altLang="en-US" sz="1100" b="1" dirty="0">
                <a:solidFill>
                  <a:schemeClr val="tx1"/>
                </a:solidFill>
                <a:latin typeface="メイリオ" pitchFamily="50" charset="-128"/>
                <a:ea typeface="メイリオ" pitchFamily="50" charset="-128"/>
              </a:endParaRPr>
            </a:p>
          </p:txBody>
        </p:sp>
      </p:grpSp>
      <p:grpSp>
        <p:nvGrpSpPr>
          <p:cNvPr id="59" name="グループ化 58"/>
          <p:cNvGrpSpPr/>
          <p:nvPr/>
        </p:nvGrpSpPr>
        <p:grpSpPr>
          <a:xfrm>
            <a:off x="97583" y="3529163"/>
            <a:ext cx="6582410" cy="5139008"/>
            <a:chOff x="97584" y="2357422"/>
            <a:chExt cx="6582407" cy="4857784"/>
          </a:xfrm>
        </p:grpSpPr>
        <p:sp>
          <p:nvSpPr>
            <p:cNvPr id="60" name="正方形/長方形 59"/>
            <p:cNvSpPr/>
            <p:nvPr/>
          </p:nvSpPr>
          <p:spPr>
            <a:xfrm>
              <a:off x="285728" y="2357422"/>
              <a:ext cx="6286544" cy="4857784"/>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latin typeface="メイリオ" pitchFamily="50" charset="-128"/>
                <a:ea typeface="メイリオ" pitchFamily="50" charset="-128"/>
              </a:endParaRPr>
            </a:p>
          </p:txBody>
        </p:sp>
        <p:grpSp>
          <p:nvGrpSpPr>
            <p:cNvPr id="61" name="グループ化 38"/>
            <p:cNvGrpSpPr/>
            <p:nvPr/>
          </p:nvGrpSpPr>
          <p:grpSpPr>
            <a:xfrm>
              <a:off x="147616" y="5103453"/>
              <a:ext cx="6521742" cy="1274804"/>
              <a:chOff x="76178" y="5817833"/>
              <a:chExt cx="6521742" cy="1274804"/>
            </a:xfrm>
          </p:grpSpPr>
          <p:sp>
            <p:nvSpPr>
              <p:cNvPr id="75" name="テキスト ボックス 74"/>
              <p:cNvSpPr txBox="1"/>
              <p:nvPr/>
            </p:nvSpPr>
            <p:spPr>
              <a:xfrm>
                <a:off x="76178" y="5817833"/>
                <a:ext cx="5214974" cy="230625"/>
              </a:xfrm>
              <a:prstGeom prst="rect">
                <a:avLst/>
              </a:prstGeom>
              <a:noFill/>
            </p:spPr>
            <p:txBody>
              <a:bodyPr wrap="square" rtlCol="0">
                <a:spAutoFit/>
              </a:bodyPr>
              <a:lstStyle/>
              <a:p>
                <a:r>
                  <a:rPr lang="ja-JP" altLang="en-US" sz="1000" b="1" u="sng" dirty="0" smtClean="0">
                    <a:solidFill>
                      <a:schemeClr val="accent2"/>
                    </a:solidFill>
                    <a:latin typeface="メイリオ" pitchFamily="50" charset="-128"/>
                    <a:ea typeface="メイリオ" pitchFamily="50" charset="-128"/>
                  </a:rPr>
                  <a:t>◆</a:t>
                </a:r>
                <a:r>
                  <a:rPr lang="ja-JP" altLang="en-US" sz="1000" b="1" u="sng" dirty="0" smtClean="0">
                    <a:latin typeface="メイリオ" pitchFamily="50" charset="-128"/>
                    <a:ea typeface="メイリオ" pitchFamily="50" charset="-128"/>
                  </a:rPr>
                  <a:t>ただし、次に該当するものは対象外です。</a:t>
                </a:r>
                <a:endParaRPr lang="ja-JP" altLang="en-US" sz="1000" b="1" u="sng" dirty="0">
                  <a:latin typeface="メイリオ" pitchFamily="50" charset="-128"/>
                  <a:ea typeface="メイリオ" pitchFamily="50" charset="-128"/>
                </a:endParaRPr>
              </a:p>
            </p:txBody>
          </p:sp>
          <p:sp>
            <p:nvSpPr>
              <p:cNvPr id="76" name="正方形/長方形 75"/>
              <p:cNvSpPr/>
              <p:nvPr/>
            </p:nvSpPr>
            <p:spPr>
              <a:xfrm>
                <a:off x="170033" y="6128018"/>
                <a:ext cx="6427887" cy="964619"/>
              </a:xfrm>
              <a:prstGeom prst="rect">
                <a:avLst/>
              </a:prstGeom>
              <a:noFill/>
              <a:ln w="0">
                <a:noFill/>
              </a:ln>
            </p:spPr>
            <p:style>
              <a:lnRef idx="2">
                <a:schemeClr val="accent2"/>
              </a:lnRef>
              <a:fillRef idx="1">
                <a:schemeClr val="lt1"/>
              </a:fillRef>
              <a:effectRef idx="0">
                <a:schemeClr val="accent2"/>
              </a:effectRef>
              <a:fontRef idx="minor">
                <a:schemeClr val="dk1"/>
              </a:fontRef>
            </p:style>
            <p:txBody>
              <a:bodyPr numCol="2" rtlCol="0" anchor="ctr"/>
              <a:lstStyle/>
              <a:p>
                <a:pPr>
                  <a:lnSpc>
                    <a:spcPct val="110000"/>
                  </a:lnSpc>
                </a:pPr>
                <a:r>
                  <a:rPr lang="ja-JP" altLang="en-US" sz="750" dirty="0" smtClean="0">
                    <a:latin typeface="メイリオ" pitchFamily="50" charset="-128"/>
                    <a:ea typeface="メイリオ" pitchFamily="50" charset="-128"/>
                  </a:rPr>
                  <a:t>○ 要介護者が購入・賃借する機器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事業主が私的目的で購入した機器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事業主以外の名義の機器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現物出資された機器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商品として販売・賃貸する目的で購入した機器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原材料</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取得後</a:t>
                </a:r>
                <a:r>
                  <a:rPr lang="en-US" altLang="ja-JP" sz="750" dirty="0" smtClean="0">
                    <a:latin typeface="メイリオ" pitchFamily="50" charset="-128"/>
                    <a:ea typeface="メイリオ" pitchFamily="50" charset="-128"/>
                  </a:rPr>
                  <a:t>､</a:t>
                </a:r>
                <a:r>
                  <a:rPr lang="ja-JP" altLang="en-US" sz="750" dirty="0" smtClean="0">
                    <a:latin typeface="メイリオ" pitchFamily="50" charset="-128"/>
                    <a:ea typeface="メイリオ" pitchFamily="50" charset="-128"/>
                  </a:rPr>
                  <a:t>解約・第三者に譲渡した機器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支払</a:t>
                </a:r>
                <a:r>
                  <a:rPr lang="ja-JP" altLang="en-US" sz="750" dirty="0" smtClean="0">
                    <a:solidFill>
                      <a:srgbClr val="00B050"/>
                    </a:solidFill>
                    <a:latin typeface="メイリオ" pitchFamily="50" charset="-128"/>
                    <a:ea typeface="メイリオ" pitchFamily="50" charset="-128"/>
                  </a:rPr>
                  <a:t>い</a:t>
                </a:r>
                <a:r>
                  <a:rPr lang="ja-JP" altLang="en-US" sz="750" dirty="0" smtClean="0">
                    <a:latin typeface="メイリオ" pitchFamily="50" charset="-128"/>
                    <a:ea typeface="メイリオ" pitchFamily="50" charset="-128"/>
                  </a:rPr>
                  <a:t>事実が明確でない機器</a:t>
                </a:r>
                <a:endParaRPr lang="en-US" altLang="ja-JP" sz="750" dirty="0" smtClean="0">
                  <a:latin typeface="メイリオ" pitchFamily="50" charset="-128"/>
                  <a:ea typeface="メイリオ" pitchFamily="50" charset="-128"/>
                </a:endParaRPr>
              </a:p>
              <a:p>
                <a:pPr>
                  <a:lnSpc>
                    <a:spcPct val="110000"/>
                  </a:lnSpc>
                </a:pPr>
                <a:endParaRPr lang="en-US" altLang="ja-JP" sz="750" dirty="0" smtClean="0">
                  <a:latin typeface="メイリオ" pitchFamily="50" charset="-128"/>
                  <a:ea typeface="メイリオ" pitchFamily="50" charset="-128"/>
                </a:endParaRPr>
              </a:p>
              <a:p>
                <a:pPr>
                  <a:lnSpc>
                    <a:spcPct val="110000"/>
                  </a:lnSpc>
                </a:pP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国外で導入された機器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資本的・経済的関連性がある事業主間の取引による機器</a:t>
                </a:r>
                <a:endParaRPr lang="en-US" altLang="ja-JP" sz="750" dirty="0" smtClean="0">
                  <a:latin typeface="メイリオ" pitchFamily="50" charset="-128"/>
                  <a:ea typeface="メイリオ" pitchFamily="50" charset="-128"/>
                </a:endParaRPr>
              </a:p>
              <a:p>
                <a:pPr marL="85365" indent="-85365">
                  <a:lnSpc>
                    <a:spcPct val="110000"/>
                  </a:lnSpc>
                </a:pPr>
                <a:r>
                  <a:rPr lang="ja-JP" altLang="en-US" sz="750" dirty="0" smtClean="0">
                    <a:latin typeface="メイリオ" pitchFamily="50" charset="-128"/>
                    <a:ea typeface="メイリオ" pitchFamily="50" charset="-128"/>
                  </a:rPr>
                  <a:t>○ 配偶者間、１親等の親族間、法人とその代表者・代表者の配偶</a:t>
                </a:r>
                <a:endParaRPr lang="en-US" altLang="ja-JP" sz="750" dirty="0" smtClean="0">
                  <a:latin typeface="メイリオ" pitchFamily="50" charset="-128"/>
                  <a:ea typeface="メイリオ" pitchFamily="50" charset="-128"/>
                </a:endParaRPr>
              </a:p>
              <a:p>
                <a:pPr marL="85365" indent="-85365">
                  <a:lnSpc>
                    <a:spcPct val="110000"/>
                  </a:lnSpc>
                </a:pPr>
                <a:r>
                  <a:rPr lang="ja-JP" altLang="en-US" sz="750" dirty="0" smtClean="0">
                    <a:latin typeface="メイリオ" pitchFamily="50" charset="-128"/>
                    <a:ea typeface="メイリオ" pitchFamily="50" charset="-128"/>
                  </a:rPr>
                  <a:t>　 者間、代表の１親等の親族間、法人とその取締役間、同</a:t>
                </a:r>
                <a:endParaRPr lang="en-US" altLang="ja-JP" sz="750" dirty="0" smtClean="0">
                  <a:latin typeface="メイリオ" pitchFamily="50" charset="-128"/>
                  <a:ea typeface="メイリオ" pitchFamily="50" charset="-128"/>
                </a:endParaRPr>
              </a:p>
              <a:p>
                <a:pPr marL="85365" indent="-85365">
                  <a:lnSpc>
                    <a:spcPct val="110000"/>
                  </a:lnSpc>
                </a:pPr>
                <a:r>
                  <a:rPr lang="ja-JP" altLang="en-US" sz="750" dirty="0" smtClean="0">
                    <a:latin typeface="メイリオ" pitchFamily="50" charset="-128"/>
                    <a:ea typeface="メイリオ" pitchFamily="50" charset="-128"/>
                  </a:rPr>
                  <a:t>　 一代表者の法人間の取引による機器</a:t>
                </a:r>
                <a:endParaRPr lang="en-US" altLang="ja-JP" sz="750" dirty="0" smtClean="0">
                  <a:latin typeface="メイリオ" pitchFamily="50" charset="-128"/>
                  <a:ea typeface="メイリオ" pitchFamily="50" charset="-128"/>
                </a:endParaRPr>
              </a:p>
              <a:p>
                <a:pPr>
                  <a:lnSpc>
                    <a:spcPct val="110000"/>
                  </a:lnSpc>
                </a:pPr>
                <a:r>
                  <a:rPr lang="ja-JP" altLang="en-US" sz="750" dirty="0" smtClean="0">
                    <a:latin typeface="メイリオ" pitchFamily="50" charset="-128"/>
                    <a:ea typeface="メイリオ" pitchFamily="50" charset="-128"/>
                  </a:rPr>
                  <a:t>○ 同じ機器で他の助成金をすでに受給した場合</a:t>
                </a:r>
                <a:endParaRPr lang="en-US" altLang="ja-JP" sz="750" dirty="0" smtClean="0">
                  <a:latin typeface="メイリオ" pitchFamily="50" charset="-128"/>
                  <a:ea typeface="メイリオ" pitchFamily="50" charset="-128"/>
                </a:endParaRPr>
              </a:p>
              <a:p>
                <a:pPr marL="85365" indent="-85365">
                  <a:lnSpc>
                    <a:spcPct val="110000"/>
                  </a:lnSpc>
                  <a:tabLst>
                    <a:tab pos="0" algn="l"/>
                  </a:tabLst>
                </a:pPr>
                <a:r>
                  <a:rPr lang="ja-JP" altLang="en-US" sz="750" dirty="0" smtClean="0">
                    <a:latin typeface="メイリオ" pitchFamily="50" charset="-128"/>
                    <a:ea typeface="メイリオ" pitchFamily="50" charset="-128"/>
                  </a:rPr>
                  <a:t>○ １年以上にわたり反復して更新することが見込まれない</a:t>
                </a:r>
                <a:endParaRPr lang="en-US" altLang="ja-JP" sz="750" dirty="0" smtClean="0">
                  <a:latin typeface="メイリオ" pitchFamily="50" charset="-128"/>
                  <a:ea typeface="メイリオ" pitchFamily="50" charset="-128"/>
                </a:endParaRPr>
              </a:p>
              <a:p>
                <a:pPr marL="85365" indent="-85365">
                  <a:lnSpc>
                    <a:spcPct val="110000"/>
                  </a:lnSpc>
                  <a:tabLst>
                    <a:tab pos="0" algn="l"/>
                  </a:tabLst>
                </a:pPr>
                <a:r>
                  <a:rPr lang="ja-JP" altLang="en-US" sz="750" dirty="0" smtClean="0">
                    <a:latin typeface="メイリオ" pitchFamily="50" charset="-128"/>
                    <a:ea typeface="メイリオ" pitchFamily="50" charset="-128"/>
                  </a:rPr>
                  <a:t>　 契約により賃借した機器</a:t>
                </a:r>
              </a:p>
              <a:p>
                <a:pPr>
                  <a:lnSpc>
                    <a:spcPct val="110000"/>
                  </a:lnSpc>
                </a:pPr>
                <a:endParaRPr lang="ja-JP" altLang="en-US" sz="900" dirty="0">
                  <a:latin typeface="メイリオ" pitchFamily="50" charset="-128"/>
                  <a:ea typeface="メイリオ" pitchFamily="50" charset="-128"/>
                </a:endParaRPr>
              </a:p>
            </p:txBody>
          </p:sp>
        </p:grpSp>
        <p:grpSp>
          <p:nvGrpSpPr>
            <p:cNvPr id="62" name="グループ化 107"/>
            <p:cNvGrpSpPr/>
            <p:nvPr/>
          </p:nvGrpSpPr>
          <p:grpSpPr>
            <a:xfrm>
              <a:off x="150899" y="3182439"/>
              <a:ext cx="6524630" cy="1893318"/>
              <a:chOff x="147751" y="4825513"/>
              <a:chExt cx="6674290" cy="1893318"/>
            </a:xfrm>
          </p:grpSpPr>
          <p:sp>
            <p:nvSpPr>
              <p:cNvPr id="66" name="角丸四角形 65"/>
              <p:cNvSpPr/>
              <p:nvPr/>
            </p:nvSpPr>
            <p:spPr>
              <a:xfrm>
                <a:off x="3507723" y="6480621"/>
                <a:ext cx="3314318" cy="23821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solidFill>
                      <a:schemeClr val="tx1"/>
                    </a:solidFill>
                    <a:latin typeface="メイリオ" pitchFamily="50" charset="-128"/>
                    <a:ea typeface="メイリオ" pitchFamily="50" charset="-128"/>
                  </a:rPr>
                  <a:t>８．</a:t>
                </a:r>
                <a:r>
                  <a:rPr lang="ja-JP" altLang="en-US" sz="1400" b="1" dirty="0" smtClean="0">
                    <a:solidFill>
                      <a:schemeClr val="tx1"/>
                    </a:solidFill>
                    <a:latin typeface="メイリオ" pitchFamily="50" charset="-128"/>
                    <a:ea typeface="メイリオ" pitchFamily="50" charset="-128"/>
                  </a:rPr>
                  <a:t>車いす体重計</a:t>
                </a:r>
                <a:endParaRPr lang="ja-JP" altLang="en-US" sz="1400" b="1" dirty="0">
                  <a:solidFill>
                    <a:schemeClr val="tx1"/>
                  </a:solidFill>
                  <a:latin typeface="メイリオ" pitchFamily="50" charset="-128"/>
                  <a:ea typeface="メイリオ" pitchFamily="50" charset="-128"/>
                </a:endParaRPr>
              </a:p>
            </p:txBody>
          </p:sp>
          <p:sp>
            <p:nvSpPr>
              <p:cNvPr id="67" name="角丸四角形 66"/>
              <p:cNvSpPr/>
              <p:nvPr/>
            </p:nvSpPr>
            <p:spPr>
              <a:xfrm>
                <a:off x="151671" y="4825513"/>
                <a:ext cx="6664057" cy="30627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a:lnSpc>
                    <a:spcPct val="150000"/>
                  </a:lnSpc>
                </a:pPr>
                <a:r>
                  <a:rPr lang="ja-JP" altLang="en-US" sz="1400" b="1" spc="-150" dirty="0" smtClean="0">
                    <a:solidFill>
                      <a:schemeClr val="tx1"/>
                    </a:solidFill>
                    <a:latin typeface="メイリオ" pitchFamily="50" charset="-128"/>
                    <a:ea typeface="メイリオ" pitchFamily="50" charset="-128"/>
                  </a:rPr>
                  <a:t>１．</a:t>
                </a:r>
                <a:r>
                  <a:rPr lang="ja-JP" altLang="en-US" sz="1400" b="1" dirty="0" smtClean="0">
                    <a:solidFill>
                      <a:schemeClr val="tx1"/>
                    </a:solidFill>
                    <a:latin typeface="メイリオ" pitchFamily="50" charset="-128"/>
                    <a:ea typeface="メイリオ" pitchFamily="50" charset="-128"/>
                  </a:rPr>
                  <a:t>移動用リフト</a:t>
                </a:r>
                <a:endParaRPr lang="en-US" altLang="ja-JP" sz="900" b="1" dirty="0" smtClean="0">
                  <a:solidFill>
                    <a:schemeClr val="tx1"/>
                  </a:solidFill>
                  <a:latin typeface="メイリオ" pitchFamily="50" charset="-128"/>
                  <a:ea typeface="メイリオ" pitchFamily="50" charset="-128"/>
                </a:endParaRPr>
              </a:p>
            </p:txBody>
          </p:sp>
          <p:sp>
            <p:nvSpPr>
              <p:cNvPr id="68" name="角丸四角形 67"/>
              <p:cNvSpPr/>
              <p:nvPr/>
            </p:nvSpPr>
            <p:spPr>
              <a:xfrm>
                <a:off x="151671" y="5197326"/>
                <a:ext cx="6665459" cy="30627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latin typeface="メイリオ" pitchFamily="50" charset="-128"/>
                    <a:ea typeface="メイリオ" pitchFamily="50" charset="-128"/>
                  </a:rPr>
                  <a:t>２．</a:t>
                </a:r>
                <a:r>
                  <a:rPr lang="ja-JP" altLang="en-US" sz="1400" b="1" dirty="0" smtClean="0">
                    <a:latin typeface="メイリオ" pitchFamily="50" charset="-128"/>
                    <a:ea typeface="メイリオ" pitchFamily="50" charset="-128"/>
                  </a:rPr>
                  <a:t>自動車用車いすリフト　</a:t>
                </a:r>
                <a:r>
                  <a:rPr lang="en-US" altLang="ja-JP" sz="900" dirty="0" smtClean="0">
                    <a:latin typeface="メイリオ" pitchFamily="50" charset="-128"/>
                    <a:ea typeface="メイリオ" pitchFamily="50" charset="-128"/>
                  </a:rPr>
                  <a:t>※</a:t>
                </a:r>
                <a:r>
                  <a:rPr lang="ja-JP" altLang="en-US" sz="900" dirty="0" smtClean="0">
                    <a:latin typeface="メイリオ" pitchFamily="50" charset="-128"/>
                    <a:ea typeface="メイリオ" pitchFamily="50" charset="-128"/>
                  </a:rPr>
                  <a:t>福祉車両の場合は、本体を除いたリフト部分のみ</a:t>
                </a:r>
                <a:endParaRPr lang="ja-JP" altLang="en-US" sz="900" dirty="0">
                  <a:latin typeface="メイリオ" pitchFamily="50" charset="-128"/>
                  <a:ea typeface="メイリオ" pitchFamily="50" charset="-128"/>
                </a:endParaRPr>
              </a:p>
            </p:txBody>
          </p:sp>
          <p:sp>
            <p:nvSpPr>
              <p:cNvPr id="70" name="角丸四角形 69"/>
              <p:cNvSpPr/>
              <p:nvPr/>
            </p:nvSpPr>
            <p:spPr>
              <a:xfrm>
                <a:off x="147751" y="5578718"/>
                <a:ext cx="3279633" cy="30627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solidFill>
                      <a:schemeClr val="tx1"/>
                    </a:solidFill>
                    <a:latin typeface="メイリオ" pitchFamily="50" charset="-128"/>
                    <a:ea typeface="メイリオ" pitchFamily="50" charset="-128"/>
                  </a:rPr>
                  <a:t>３．</a:t>
                </a:r>
                <a:r>
                  <a:rPr lang="ja-JP" altLang="en-US" sz="1400" b="1" dirty="0" smtClean="0">
                    <a:solidFill>
                      <a:schemeClr val="tx1"/>
                    </a:solidFill>
                    <a:latin typeface="メイリオ" pitchFamily="50" charset="-128"/>
                    <a:ea typeface="メイリオ" pitchFamily="50" charset="-128"/>
                  </a:rPr>
                  <a:t>座面昇降機能付車いす</a:t>
                </a:r>
                <a:endParaRPr lang="ja-JP" altLang="en-US" sz="1400" b="1" dirty="0">
                  <a:solidFill>
                    <a:schemeClr val="tx1"/>
                  </a:solidFill>
                  <a:latin typeface="メイリオ" pitchFamily="50" charset="-128"/>
                  <a:ea typeface="メイリオ" pitchFamily="50" charset="-128"/>
                </a:endParaRPr>
              </a:p>
            </p:txBody>
          </p:sp>
          <p:sp>
            <p:nvSpPr>
              <p:cNvPr id="71" name="角丸四角形 70"/>
              <p:cNvSpPr/>
              <p:nvPr/>
            </p:nvSpPr>
            <p:spPr>
              <a:xfrm>
                <a:off x="157128" y="5966763"/>
                <a:ext cx="3260512" cy="748659"/>
              </a:xfrm>
              <a:prstGeom prst="roundRect">
                <a:avLst>
                  <a:gd name="adj" fmla="val 7721"/>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marL="180213" indent="-180213"/>
                <a:r>
                  <a:rPr lang="ja-JP" altLang="en-US" sz="1400" b="1" spc="-150" dirty="0" smtClean="0">
                    <a:solidFill>
                      <a:schemeClr val="tx1"/>
                    </a:solidFill>
                    <a:latin typeface="メイリオ" pitchFamily="50" charset="-128"/>
                    <a:ea typeface="メイリオ" pitchFamily="50" charset="-128"/>
                  </a:rPr>
                  <a:t>４．</a:t>
                </a:r>
                <a:r>
                  <a:rPr lang="ja-JP" altLang="en-US" sz="1400" b="1" dirty="0" smtClean="0">
                    <a:solidFill>
                      <a:schemeClr val="tx1"/>
                    </a:solidFill>
                    <a:latin typeface="メイリオ" pitchFamily="50" charset="-128"/>
                    <a:ea typeface="メイリオ" pitchFamily="50" charset="-128"/>
                  </a:rPr>
                  <a:t>特殊浴槽</a:t>
                </a:r>
                <a:endParaRPr lang="en-US" altLang="ja-JP" sz="1400" b="1" dirty="0" smtClean="0">
                  <a:solidFill>
                    <a:schemeClr val="tx1"/>
                  </a:solidFill>
                  <a:latin typeface="メイリオ" pitchFamily="50" charset="-128"/>
                  <a:ea typeface="メイリオ" pitchFamily="50" charset="-128"/>
                </a:endParaRPr>
              </a:p>
              <a:p>
                <a:pPr marL="180213" indent="-180213"/>
                <a:r>
                  <a:rPr lang="en-US" altLang="ja-JP" sz="900" dirty="0" smtClean="0">
                    <a:solidFill>
                      <a:schemeClr val="tx1"/>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リフトと共に稼働するもの</a:t>
                </a:r>
                <a:r>
                  <a:rPr lang="en-US" altLang="ja-JP" sz="900" dirty="0" smtClean="0">
                    <a:solidFill>
                      <a:schemeClr val="tx1"/>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側面が開閉可能なもの</a:t>
                </a:r>
                <a:endParaRPr lang="en-US" altLang="ja-JP" sz="900" dirty="0" smtClean="0">
                  <a:solidFill>
                    <a:schemeClr val="tx1"/>
                  </a:solidFill>
                  <a:latin typeface="メイリオ" pitchFamily="50" charset="-128"/>
                  <a:ea typeface="メイリオ" pitchFamily="50" charset="-128"/>
                </a:endParaRPr>
              </a:p>
              <a:p>
                <a:pPr marL="180213" indent="-180213"/>
                <a:r>
                  <a:rPr lang="ja-JP" altLang="en-US" sz="900" dirty="0" smtClean="0">
                    <a:solidFill>
                      <a:schemeClr val="tx1"/>
                    </a:solidFill>
                    <a:latin typeface="メイリオ" pitchFamily="50" charset="-128"/>
                    <a:ea typeface="メイリオ" pitchFamily="50" charset="-128"/>
                  </a:rPr>
                  <a:t>　</a:t>
                </a:r>
                <a:r>
                  <a:rPr lang="ja-JP" altLang="en-US" sz="900" dirty="0" smtClean="0">
                    <a:solidFill>
                      <a:srgbClr val="00B050"/>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同時に購入した入浴用担架や入浴用車いすを含む</a:t>
                </a:r>
                <a:r>
                  <a:rPr lang="ja-JP" altLang="en-US" sz="900" dirty="0" smtClean="0">
                    <a:solidFill>
                      <a:srgbClr val="00B050"/>
                    </a:solidFill>
                    <a:latin typeface="メイリオ" pitchFamily="50" charset="-128"/>
                    <a:ea typeface="メイリオ" pitchFamily="50" charset="-128"/>
                  </a:rPr>
                  <a:t>）</a:t>
                </a:r>
                <a:endParaRPr lang="ja-JP" altLang="en-US" sz="900" dirty="0">
                  <a:solidFill>
                    <a:srgbClr val="00B050"/>
                  </a:solidFill>
                  <a:latin typeface="メイリオ" pitchFamily="50" charset="-128"/>
                  <a:ea typeface="メイリオ" pitchFamily="50" charset="-128"/>
                </a:endParaRPr>
              </a:p>
            </p:txBody>
          </p:sp>
          <p:sp>
            <p:nvSpPr>
              <p:cNvPr id="72" name="角丸四角形 71"/>
              <p:cNvSpPr/>
              <p:nvPr/>
            </p:nvSpPr>
            <p:spPr>
              <a:xfrm>
                <a:off x="3501044" y="5578719"/>
                <a:ext cx="3314318" cy="23821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solidFill>
                      <a:schemeClr val="tx1"/>
                    </a:solidFill>
                    <a:latin typeface="メイリオ" pitchFamily="50" charset="-128"/>
                    <a:ea typeface="メイリオ" pitchFamily="50" charset="-128"/>
                  </a:rPr>
                  <a:t>５．</a:t>
                </a:r>
                <a:r>
                  <a:rPr lang="ja-JP" altLang="en-US" sz="1400" b="1" dirty="0" smtClean="0">
                    <a:solidFill>
                      <a:schemeClr val="tx1"/>
                    </a:solidFill>
                    <a:latin typeface="メイリオ" pitchFamily="50" charset="-128"/>
                    <a:ea typeface="メイリオ" pitchFamily="50" charset="-128"/>
                  </a:rPr>
                  <a:t>ストレッチャー</a:t>
                </a:r>
                <a:endParaRPr lang="ja-JP" altLang="en-US" sz="1400" b="1" dirty="0">
                  <a:solidFill>
                    <a:schemeClr val="tx1"/>
                  </a:solidFill>
                  <a:latin typeface="メイリオ" pitchFamily="50" charset="-128"/>
                  <a:ea typeface="メイリオ" pitchFamily="50" charset="-128"/>
                </a:endParaRPr>
              </a:p>
            </p:txBody>
          </p:sp>
          <p:sp>
            <p:nvSpPr>
              <p:cNvPr id="73" name="角丸四角形 72"/>
              <p:cNvSpPr/>
              <p:nvPr/>
            </p:nvSpPr>
            <p:spPr>
              <a:xfrm>
                <a:off x="3507723" y="5875155"/>
                <a:ext cx="3314318" cy="23821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solidFill>
                      <a:schemeClr val="tx1"/>
                    </a:solidFill>
                    <a:latin typeface="メイリオ" pitchFamily="50" charset="-128"/>
                    <a:ea typeface="メイリオ" pitchFamily="50" charset="-128"/>
                  </a:rPr>
                  <a:t>６．</a:t>
                </a:r>
                <a:r>
                  <a:rPr lang="ja-JP" altLang="en-US" sz="1400" b="1" dirty="0" smtClean="0">
                    <a:solidFill>
                      <a:schemeClr val="tx1"/>
                    </a:solidFill>
                    <a:latin typeface="メイリオ" pitchFamily="50" charset="-128"/>
                    <a:ea typeface="メイリオ" pitchFamily="50" charset="-128"/>
                  </a:rPr>
                  <a:t>シャワーキャリー</a:t>
                </a:r>
                <a:endParaRPr lang="ja-JP" altLang="en-US" sz="1400" b="1" dirty="0">
                  <a:solidFill>
                    <a:schemeClr val="tx1"/>
                  </a:solidFill>
                  <a:latin typeface="メイリオ" pitchFamily="50" charset="-128"/>
                  <a:ea typeface="メイリオ" pitchFamily="50" charset="-128"/>
                </a:endParaRPr>
              </a:p>
            </p:txBody>
          </p:sp>
          <p:sp>
            <p:nvSpPr>
              <p:cNvPr id="74" name="角丸四角形 73"/>
              <p:cNvSpPr/>
              <p:nvPr/>
            </p:nvSpPr>
            <p:spPr>
              <a:xfrm>
                <a:off x="3507723" y="6168833"/>
                <a:ext cx="3314318" cy="23821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pPr lvl="0">
                  <a:lnSpc>
                    <a:spcPct val="150000"/>
                  </a:lnSpc>
                </a:pPr>
                <a:r>
                  <a:rPr lang="ja-JP" altLang="en-US" sz="1400" b="1" spc="-150" dirty="0" smtClean="0">
                    <a:solidFill>
                      <a:schemeClr val="tx1"/>
                    </a:solidFill>
                    <a:latin typeface="メイリオ" pitchFamily="50" charset="-128"/>
                    <a:ea typeface="メイリオ" pitchFamily="50" charset="-128"/>
                  </a:rPr>
                  <a:t>７．</a:t>
                </a:r>
                <a:r>
                  <a:rPr lang="ja-JP" altLang="en-US" sz="1400" b="1" dirty="0" smtClean="0">
                    <a:solidFill>
                      <a:schemeClr val="tx1"/>
                    </a:solidFill>
                    <a:latin typeface="メイリオ" pitchFamily="50" charset="-128"/>
                    <a:ea typeface="メイリオ" pitchFamily="50" charset="-128"/>
                  </a:rPr>
                  <a:t>昇降装置  </a:t>
                </a:r>
                <a:r>
                  <a:rPr lang="en-US" altLang="ja-JP" sz="900" dirty="0" smtClean="0">
                    <a:solidFill>
                      <a:schemeClr val="tx1"/>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人の移動に使用するものに限る</a:t>
                </a:r>
                <a:endParaRPr lang="ja-JP" altLang="en-US" sz="900" dirty="0">
                  <a:solidFill>
                    <a:schemeClr val="tx1"/>
                  </a:solidFill>
                  <a:latin typeface="メイリオ" pitchFamily="50" charset="-128"/>
                  <a:ea typeface="メイリオ" pitchFamily="50" charset="-128"/>
                </a:endParaRPr>
              </a:p>
            </p:txBody>
          </p:sp>
        </p:grpSp>
        <p:sp>
          <p:nvSpPr>
            <p:cNvPr id="63" name="フレーム 62"/>
            <p:cNvSpPr/>
            <p:nvPr/>
          </p:nvSpPr>
          <p:spPr>
            <a:xfrm>
              <a:off x="152686" y="2572302"/>
              <a:ext cx="2433484" cy="306270"/>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対象となる介護福祉機器</a:t>
              </a:r>
              <a:endParaRPr lang="ja-JP" altLang="en-US" sz="1400" b="1" dirty="0">
                <a:solidFill>
                  <a:schemeClr val="tx1"/>
                </a:solidFill>
                <a:latin typeface="メイリオ" pitchFamily="50" charset="-128"/>
                <a:ea typeface="メイリオ" pitchFamily="50" charset="-128"/>
              </a:endParaRPr>
            </a:p>
          </p:txBody>
        </p:sp>
        <p:sp>
          <p:nvSpPr>
            <p:cNvPr id="64" name="テキスト ボックス 63"/>
            <p:cNvSpPr txBox="1"/>
            <p:nvPr/>
          </p:nvSpPr>
          <p:spPr>
            <a:xfrm>
              <a:off x="2647545" y="2521677"/>
              <a:ext cx="4032446" cy="561494"/>
            </a:xfrm>
            <a:prstGeom prst="leftArrowCallout">
              <a:avLst>
                <a:gd name="adj1" fmla="val 34519"/>
                <a:gd name="adj2" fmla="val 40943"/>
                <a:gd name="adj3" fmla="val 25000"/>
                <a:gd name="adj4" fmla="val 92898"/>
              </a:avLst>
            </a:prstGeom>
            <a:noFill/>
            <a:ln>
              <a:solidFill>
                <a:schemeClr val="accent1"/>
              </a:solidFill>
            </a:ln>
          </p:spPr>
          <p:txBody>
            <a:bodyPr wrap="square" tIns="72000" rtlCol="0" anchor="ctr">
              <a:noAutofit/>
            </a:bodyPr>
            <a:lstStyle/>
            <a:p>
              <a:pPr marL="0" lvl="1">
                <a:lnSpc>
                  <a:spcPts val="1400"/>
                </a:lnSpc>
              </a:pPr>
              <a:r>
                <a:rPr lang="ja-JP" altLang="en-US" sz="900" dirty="0" smtClean="0">
                  <a:latin typeface="メイリオ" pitchFamily="50" charset="-128"/>
                  <a:ea typeface="メイリオ" pitchFamily="50" charset="-128"/>
                </a:rPr>
                <a:t>  介護労働者が使用することにより、直接的に身体的負担の軽減を</a:t>
              </a:r>
            </a:p>
            <a:p>
              <a:pPr marL="0" lvl="1"/>
              <a:r>
                <a:rPr lang="ja-JP" altLang="en-US" sz="900" dirty="0" smtClean="0">
                  <a:latin typeface="メイリオ" pitchFamily="50" charset="-128"/>
                  <a:ea typeface="メイリオ" pitchFamily="50" charset="-128"/>
                </a:rPr>
                <a:t>  図ることができ、労働環境の改善が見込まれるもので、</a:t>
              </a:r>
            </a:p>
            <a:p>
              <a:pPr algn="ctr">
                <a:lnSpc>
                  <a:spcPts val="1900"/>
                </a:lnSpc>
              </a:pPr>
              <a:r>
                <a:rPr lang="ja-JP" altLang="en-US" sz="1400" b="1" dirty="0" smtClean="0">
                  <a:latin typeface="メイリオ" pitchFamily="50" charset="-128"/>
                  <a:ea typeface="メイリオ" pitchFamily="50" charset="-128"/>
                </a:rPr>
                <a:t>１品</a:t>
              </a:r>
              <a:r>
                <a:rPr lang="en-US" altLang="ja-JP" sz="1400" b="1" dirty="0" smtClean="0">
                  <a:latin typeface="メイリオ" pitchFamily="50" charset="-128"/>
                  <a:ea typeface="メイリオ" pitchFamily="50" charset="-128"/>
                </a:rPr>
                <a:t>10</a:t>
              </a:r>
              <a:r>
                <a:rPr lang="ja-JP" altLang="en-US" sz="1400" b="1" dirty="0" smtClean="0">
                  <a:latin typeface="メイリオ" pitchFamily="50" charset="-128"/>
                  <a:ea typeface="メイリオ" pitchFamily="50" charset="-128"/>
                </a:rPr>
                <a:t>万円以上であること</a:t>
              </a:r>
              <a:endParaRPr lang="ja-JP" altLang="en-US" sz="1400" b="1" dirty="0">
                <a:latin typeface="メイリオ" pitchFamily="50" charset="-128"/>
                <a:ea typeface="メイリオ" pitchFamily="50" charset="-128"/>
              </a:endParaRPr>
            </a:p>
          </p:txBody>
        </p:sp>
        <p:sp>
          <p:nvSpPr>
            <p:cNvPr id="65" name="正方形/長方形 64"/>
            <p:cNvSpPr/>
            <p:nvPr/>
          </p:nvSpPr>
          <p:spPr>
            <a:xfrm>
              <a:off x="97584" y="2896627"/>
              <a:ext cx="2611337" cy="317118"/>
            </a:xfrm>
            <a:prstGeom prst="rect">
              <a:avLst/>
            </a:prstGeom>
          </p:spPr>
          <p:txBody>
            <a:bodyPr wrap="square">
              <a:spAutoFit/>
            </a:bodyPr>
            <a:lstStyle/>
            <a:p>
              <a:pPr marL="56909" lvl="1" indent="-56909" defTabSz="486892">
                <a:lnSpc>
                  <a:spcPct val="90000"/>
                </a:lnSpc>
                <a:spcBef>
                  <a:spcPct val="0"/>
                </a:spcBef>
                <a:spcAft>
                  <a:spcPct val="15000"/>
                </a:spcAft>
              </a:pPr>
              <a:r>
                <a:rPr lang="en-US" altLang="ja-JP" sz="800" spc="-50" dirty="0" smtClean="0">
                  <a:latin typeface="メイリオ" pitchFamily="50" charset="-128"/>
                  <a:ea typeface="メイリオ" pitchFamily="50" charset="-128"/>
                </a:rPr>
                <a:t>※</a:t>
              </a:r>
              <a:r>
                <a:rPr lang="ja-JP" altLang="en-US" sz="800" spc="-50" dirty="0" smtClean="0">
                  <a:latin typeface="メイリオ" pitchFamily="50" charset="-128"/>
                  <a:ea typeface="メイリオ" pitchFamily="50" charset="-128"/>
                </a:rPr>
                <a:t>　対象となる介護福祉機器の詳細は都道府県労働局に</a:t>
              </a:r>
              <a:endParaRPr lang="en-US" altLang="ja-JP" sz="800" spc="-50" dirty="0" smtClean="0">
                <a:latin typeface="メイリオ" pitchFamily="50" charset="-128"/>
                <a:ea typeface="メイリオ" pitchFamily="50" charset="-128"/>
              </a:endParaRPr>
            </a:p>
            <a:p>
              <a:pPr marL="56909" lvl="1" indent="-56909" defTabSz="486892">
                <a:lnSpc>
                  <a:spcPct val="90000"/>
                </a:lnSpc>
                <a:spcBef>
                  <a:spcPct val="0"/>
                </a:spcBef>
                <a:spcAft>
                  <a:spcPct val="15000"/>
                </a:spcAft>
              </a:pPr>
              <a:r>
                <a:rPr lang="ja-JP" altLang="en-US" sz="800" spc="-50" dirty="0" smtClean="0">
                  <a:latin typeface="メイリオ" pitchFamily="50" charset="-128"/>
                  <a:ea typeface="メイリオ" pitchFamily="50" charset="-128"/>
                </a:rPr>
                <a:t>　　お問い合わせください。</a:t>
              </a:r>
              <a:endParaRPr lang="ja-JP" altLang="en-US" sz="800" spc="-50" dirty="0">
                <a:latin typeface="メイリオ" pitchFamily="50" charset="-128"/>
                <a:ea typeface="メイリオ" pitchFamily="50" charset="-128"/>
              </a:endParaRPr>
            </a:p>
          </p:txBody>
        </p:sp>
      </p:grpSp>
      <p:grpSp>
        <p:nvGrpSpPr>
          <p:cNvPr id="45" name="グループ化 44"/>
          <p:cNvGrpSpPr/>
          <p:nvPr/>
        </p:nvGrpSpPr>
        <p:grpSpPr>
          <a:xfrm>
            <a:off x="115803" y="7745443"/>
            <a:ext cx="6754072" cy="1910543"/>
            <a:chOff x="228778" y="2011270"/>
            <a:chExt cx="6503717" cy="2534884"/>
          </a:xfrm>
        </p:grpSpPr>
        <p:sp>
          <p:nvSpPr>
            <p:cNvPr id="46" name="正方形/長方形 45"/>
            <p:cNvSpPr/>
            <p:nvPr/>
          </p:nvSpPr>
          <p:spPr>
            <a:xfrm>
              <a:off x="228778" y="3032636"/>
              <a:ext cx="6286544" cy="1357322"/>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latin typeface="メイリオ" pitchFamily="50" charset="-128"/>
                <a:ea typeface="メイリオ" pitchFamily="50" charset="-128"/>
              </a:endParaRPr>
            </a:p>
          </p:txBody>
        </p:sp>
        <p:sp>
          <p:nvSpPr>
            <p:cNvPr id="47" name="フローチャート : 複数書類 46"/>
            <p:cNvSpPr/>
            <p:nvPr/>
          </p:nvSpPr>
          <p:spPr>
            <a:xfrm>
              <a:off x="264368" y="2011270"/>
              <a:ext cx="3096892" cy="620936"/>
            </a:xfrm>
            <a:prstGeom prst="flowChartMultidocument">
              <a:avLst/>
            </a:prstGeom>
          </p:spPr>
          <p:style>
            <a:lnRef idx="2">
              <a:schemeClr val="accent1"/>
            </a:lnRef>
            <a:fillRef idx="1">
              <a:schemeClr val="lt1"/>
            </a:fillRef>
            <a:effectRef idx="0">
              <a:schemeClr val="accent1"/>
            </a:effectRef>
            <a:fontRef idx="minor">
              <a:schemeClr val="dk1"/>
            </a:fontRef>
          </p:style>
          <p:txBody>
            <a:bodyPr anchor="ctr"/>
            <a:lstStyle/>
            <a:p>
              <a:pPr algn="ctr"/>
              <a:r>
                <a:rPr lang="ja-JP" altLang="en-US" sz="1300" b="1" dirty="0" smtClean="0">
                  <a:latin typeface="メイリオ" pitchFamily="50" charset="-128"/>
                  <a:ea typeface="メイリオ" pitchFamily="50" charset="-128"/>
                </a:rPr>
                <a:t>機器導入前にアンケートを実施</a:t>
              </a:r>
              <a:endParaRPr lang="ja-JP" altLang="en-US" sz="1300" b="1" dirty="0">
                <a:latin typeface="メイリオ" pitchFamily="50" charset="-128"/>
                <a:ea typeface="メイリオ" pitchFamily="50" charset="-128"/>
              </a:endParaRPr>
            </a:p>
          </p:txBody>
        </p:sp>
        <p:sp>
          <p:nvSpPr>
            <p:cNvPr id="48" name="テキスト ボックス 47"/>
            <p:cNvSpPr txBox="1"/>
            <p:nvPr/>
          </p:nvSpPr>
          <p:spPr>
            <a:xfrm>
              <a:off x="273682" y="2720995"/>
              <a:ext cx="6301403" cy="1825159"/>
            </a:xfrm>
            <a:prstGeom prst="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wrap="square" tIns="72000" rtlCol="0">
              <a:spAutoFit/>
            </a:bodyPr>
            <a:lstStyle/>
            <a:p>
              <a:pPr>
                <a:lnSpc>
                  <a:spcPts val="1400"/>
                </a:lnSpc>
              </a:pPr>
              <a:r>
                <a:rPr lang="ja-JP" altLang="en-US" sz="1000" dirty="0" smtClean="0">
                  <a:latin typeface="メイリオ" pitchFamily="50" charset="-128"/>
                  <a:ea typeface="メイリオ" pitchFamily="50" charset="-128"/>
                </a:rPr>
                <a:t>　介護福祉機器の導入前に、</a:t>
              </a:r>
              <a:r>
                <a:rPr lang="ja-JP" altLang="en-US" sz="1100" b="1" dirty="0" smtClean="0">
                  <a:latin typeface="メイリオ" pitchFamily="50" charset="-128"/>
                  <a:ea typeface="メイリオ" pitchFamily="50" charset="-128"/>
                </a:rPr>
                <a:t>介護労働者の身体的負担</a:t>
              </a:r>
              <a:r>
                <a:rPr lang="ja-JP" altLang="en-US" sz="1000" dirty="0" smtClean="0">
                  <a:latin typeface="メイリオ" pitchFamily="50" charset="-128"/>
                  <a:ea typeface="メイリオ" pitchFamily="50" charset="-128"/>
                </a:rPr>
                <a:t>などについてアンケート調査を</a:t>
              </a:r>
              <a:r>
                <a:rPr lang="ja-JP" altLang="en-US" sz="1100" b="1" u="sng" dirty="0" smtClean="0">
                  <a:latin typeface="メイリオ" pitchFamily="50" charset="-128"/>
                  <a:ea typeface="メイリオ" pitchFamily="50" charset="-128"/>
                </a:rPr>
                <a:t>必ず</a:t>
              </a:r>
              <a:r>
                <a:rPr lang="ja-JP" altLang="en-US" sz="1000" dirty="0" smtClean="0">
                  <a:latin typeface="メイリオ" pitchFamily="50" charset="-128"/>
                  <a:ea typeface="メイリオ" pitchFamily="50" charset="-128"/>
                </a:rPr>
                <a:t>実施していただきます。このアンケート調査の結果は、この</a:t>
              </a:r>
              <a:r>
                <a:rPr lang="ja-JP" altLang="en-US" sz="1100" b="1" u="sng" dirty="0" smtClean="0">
                  <a:latin typeface="メイリオ" pitchFamily="50" charset="-128"/>
                  <a:ea typeface="メイリオ" pitchFamily="50" charset="-128"/>
                </a:rPr>
                <a:t>介護福祉機器等助成の支給要件の一つとなっている「導入効果」を把握するために必要となるものです。</a:t>
              </a:r>
              <a:endParaRPr lang="en-US" altLang="ja-JP" sz="1100" b="1" u="sng" dirty="0" smtClean="0">
                <a:latin typeface="メイリオ" pitchFamily="50" charset="-128"/>
                <a:ea typeface="メイリオ" pitchFamily="50" charset="-128"/>
              </a:endParaRPr>
            </a:p>
            <a:p>
              <a:pPr>
                <a:lnSpc>
                  <a:spcPts val="1400"/>
                </a:lnSpc>
              </a:pPr>
              <a:r>
                <a:rPr lang="ja-JP" altLang="en-US" sz="1000" b="1" dirty="0" smtClean="0">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また、支給申請時に提出していただく「介護福祉機器導入効果報告書」には、導入効果を把握するためのアンケートを実施したことの確認や機器の導入・運用に関する評価を記入する欄があり、これを記入する</a:t>
              </a:r>
              <a:r>
                <a:rPr lang="ja-JP" altLang="en-US" sz="1100" b="1" u="sng" dirty="0" smtClean="0">
                  <a:latin typeface="メイリオ" pitchFamily="50" charset="-128"/>
                  <a:ea typeface="メイリオ" pitchFamily="50" charset="-128"/>
                </a:rPr>
                <a:t>「労働者の過半数を代表する者」を導入・運用計画期間の開始日までに選任してください</a:t>
              </a:r>
              <a:r>
                <a:rPr lang="ja-JP" altLang="en-US" sz="1000" dirty="0" smtClean="0">
                  <a:latin typeface="メイリオ" pitchFamily="50" charset="-128"/>
                  <a:ea typeface="メイリオ" pitchFamily="50" charset="-128"/>
                </a:rPr>
                <a:t>（選任届・委任状の様式例</a:t>
              </a:r>
              <a:r>
                <a:rPr lang="ja-JP" altLang="en-US" sz="1000" dirty="0" smtClean="0">
                  <a:solidFill>
                    <a:schemeClr val="tx1"/>
                  </a:solidFill>
                  <a:latin typeface="メイリオ" pitchFamily="50" charset="-128"/>
                  <a:ea typeface="メイリオ" pitchFamily="50" charset="-128"/>
                </a:rPr>
                <a:t>を用意していますので、ご利用ください</a:t>
              </a:r>
              <a:r>
                <a:rPr lang="ja-JP" altLang="en-US" sz="1000" dirty="0" smtClean="0">
                  <a:latin typeface="メイリオ" pitchFamily="50" charset="-128"/>
                  <a:ea typeface="メイリオ" pitchFamily="50" charset="-128"/>
                </a:rPr>
                <a:t>）。</a:t>
              </a:r>
              <a:endParaRPr lang="en-US" altLang="ja-JP" sz="1000" dirty="0" smtClean="0">
                <a:latin typeface="メイリオ" pitchFamily="50" charset="-128"/>
                <a:ea typeface="メイリオ" pitchFamily="50" charset="-128"/>
              </a:endParaRPr>
            </a:p>
          </p:txBody>
        </p:sp>
        <p:sp>
          <p:nvSpPr>
            <p:cNvPr id="58" name="テキスト ボックス 57"/>
            <p:cNvSpPr txBox="1"/>
            <p:nvPr/>
          </p:nvSpPr>
          <p:spPr>
            <a:xfrm>
              <a:off x="3427791" y="2079285"/>
              <a:ext cx="3304704" cy="387937"/>
            </a:xfrm>
            <a:prstGeom prst="rect">
              <a:avLst/>
            </a:prstGeom>
            <a:noFill/>
          </p:spPr>
          <p:txBody>
            <a:bodyPr wrap="square" rtlCol="0">
              <a:spAutoFit/>
            </a:bodyPr>
            <a:lstStyle/>
            <a:p>
              <a:r>
                <a:rPr lang="ja-JP" altLang="en-US" sz="1300" b="1" dirty="0" smtClean="0">
                  <a:solidFill>
                    <a:schemeClr val="accent2">
                      <a:lumMod val="75000"/>
                    </a:schemeClr>
                  </a:solidFill>
                  <a:latin typeface="メイリオ" pitchFamily="50" charset="-128"/>
                  <a:ea typeface="メイリオ" pitchFamily="50" charset="-128"/>
                </a:rPr>
                <a:t>★導入効果の把握のために必要です！</a:t>
              </a:r>
              <a:endParaRPr lang="ja-JP" altLang="en-US" sz="1300" b="1" dirty="0">
                <a:solidFill>
                  <a:schemeClr val="accent2">
                    <a:lumMod val="75000"/>
                  </a:schemeClr>
                </a:solidFill>
                <a:latin typeface="メイリオ" pitchFamily="50" charset="-128"/>
                <a:ea typeface="メイリオ" pitchFamily="50" charset="-128"/>
              </a:endParaRPr>
            </a:p>
          </p:txBody>
        </p:sp>
      </p:grpSp>
      <p:grpSp>
        <p:nvGrpSpPr>
          <p:cNvPr id="41" name="グループ化 40"/>
          <p:cNvGrpSpPr/>
          <p:nvPr/>
        </p:nvGrpSpPr>
        <p:grpSpPr>
          <a:xfrm>
            <a:off x="136789" y="1982015"/>
            <a:ext cx="6339192" cy="363619"/>
            <a:chOff x="216396" y="142844"/>
            <a:chExt cx="6339195" cy="335648"/>
          </a:xfrm>
        </p:grpSpPr>
        <p:sp>
          <p:nvSpPr>
            <p:cNvPr id="43" name="正方形/長方形 42"/>
            <p:cNvSpPr/>
            <p:nvPr/>
          </p:nvSpPr>
          <p:spPr>
            <a:xfrm>
              <a:off x="1972156" y="170620"/>
              <a:ext cx="4583435" cy="307872"/>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tlCol="0" anchor="ctr"/>
            <a:lstStyle/>
            <a:p>
              <a:pPr lvl="0"/>
              <a:r>
                <a:rPr lang="ja-JP" altLang="en-US" sz="1400" u="sng" dirty="0" smtClean="0">
                  <a:latin typeface="メイリオ" pitchFamily="50" charset="-128"/>
                  <a:ea typeface="メイリオ" pitchFamily="50" charset="-128"/>
                </a:rPr>
                <a:t>計画開始日からさかのぼって、</a:t>
              </a:r>
              <a:r>
                <a:rPr lang="ja-JP" altLang="en-US" sz="1400" b="1" u="sng" dirty="0" smtClean="0">
                  <a:latin typeface="メイリオ" pitchFamily="50" charset="-128"/>
                  <a:ea typeface="メイリオ" pitchFamily="50" charset="-128"/>
                </a:rPr>
                <a:t>６ヵ月前～１ヵ月前</a:t>
              </a:r>
              <a:endParaRPr lang="ja-JP" altLang="en-US" sz="1400" b="1" u="sng" dirty="0">
                <a:latin typeface="メイリオ" pitchFamily="50" charset="-128"/>
                <a:ea typeface="メイリオ" pitchFamily="50" charset="-128"/>
              </a:endParaRPr>
            </a:p>
          </p:txBody>
        </p:sp>
        <p:sp>
          <p:nvSpPr>
            <p:cNvPr id="77" name="フレーム 76"/>
            <p:cNvSpPr/>
            <p:nvPr/>
          </p:nvSpPr>
          <p:spPr>
            <a:xfrm>
              <a:off x="216396" y="142844"/>
              <a:ext cx="1728001" cy="298603"/>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計画の提出期間</a:t>
              </a:r>
              <a:endParaRPr lang="ja-JP" altLang="en-US" sz="1400" b="1" dirty="0">
                <a:latin typeface="メイリオ" pitchFamily="50" charset="-128"/>
                <a:ea typeface="メイリオ" pitchFamily="50" charset="-128"/>
              </a:endParaRPr>
            </a:p>
          </p:txBody>
        </p:sp>
      </p:grpSp>
      <p:sp>
        <p:nvSpPr>
          <p:cNvPr id="79" name="テキスト ボックス 78"/>
          <p:cNvSpPr txBox="1"/>
          <p:nvPr/>
        </p:nvSpPr>
        <p:spPr>
          <a:xfrm>
            <a:off x="0" y="1280592"/>
            <a:ext cx="6858000" cy="30777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96246" indent="-196246">
              <a:lnSpc>
                <a:spcPts val="1843"/>
              </a:lnSpc>
            </a:pPr>
            <a:r>
              <a:rPr kumimoji="1" lang="ja-JP" altLang="en-US" sz="1100" b="1" dirty="0" smtClean="0">
                <a:latin typeface="メイリオ" pitchFamily="50" charset="-128"/>
                <a:ea typeface="メイリオ" pitchFamily="50" charset="-128"/>
              </a:rPr>
              <a:t>　</a:t>
            </a:r>
            <a:r>
              <a:rPr kumimoji="1" lang="ja-JP" altLang="en-US" sz="1100" b="1" dirty="0" smtClean="0">
                <a:solidFill>
                  <a:schemeClr val="accent2"/>
                </a:solidFill>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様式１</a:t>
            </a:r>
            <a:r>
              <a:rPr kumimoji="1" lang="en-US" altLang="ja-JP" sz="1100" b="1" dirty="0" smtClean="0">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１号･１</a:t>
            </a:r>
            <a:r>
              <a:rPr kumimoji="1" lang="en-US" altLang="ja-JP" sz="1100" b="1" dirty="0" smtClean="0">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１号別紙に沿って、導入・運用計画</a:t>
            </a:r>
            <a:r>
              <a:rPr lang="ja-JP" altLang="en-US" sz="1100" b="1" dirty="0" smtClean="0">
                <a:latin typeface="メイリオ" pitchFamily="50" charset="-128"/>
                <a:ea typeface="メイリオ" pitchFamily="50" charset="-128"/>
              </a:rPr>
              <a:t>を作成してください。</a:t>
            </a:r>
            <a:endParaRPr kumimoji="1" lang="ja-JP" altLang="en-US" sz="1100" b="1" dirty="0" smtClean="0">
              <a:latin typeface="メイリオ" pitchFamily="50" charset="-128"/>
              <a:ea typeface="メイリオ" pitchFamily="50" charset="-128"/>
            </a:endParaRPr>
          </a:p>
        </p:txBody>
      </p:sp>
      <p:sp>
        <p:nvSpPr>
          <p:cNvPr id="44" name="テキスト ボックス 43"/>
          <p:cNvSpPr txBox="1"/>
          <p:nvPr/>
        </p:nvSpPr>
        <p:spPr>
          <a:xfrm>
            <a:off x="6561727" y="9646645"/>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sp>
        <p:nvSpPr>
          <p:cNvPr id="82" name="テキスト ボックス 81"/>
          <p:cNvSpPr txBox="1"/>
          <p:nvPr/>
        </p:nvSpPr>
        <p:spPr>
          <a:xfrm>
            <a:off x="1700808" y="4408863"/>
            <a:ext cx="324036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r>
              <a:rPr lang="en-US" altLang="ja-JP" sz="900" dirty="0" smtClean="0">
                <a:solidFill>
                  <a:schemeClr val="tx1"/>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立位補助機（スタンディングマシーン）を含む</a:t>
            </a:r>
          </a:p>
          <a:p>
            <a:pPr lvl="0"/>
            <a:r>
              <a:rPr lang="en-US" altLang="ja-JP" sz="900" dirty="0" smtClean="0">
                <a:solidFill>
                  <a:schemeClr val="tx1"/>
                </a:solidFill>
                <a:latin typeface="メイリオ" pitchFamily="50" charset="-128"/>
                <a:ea typeface="メイリオ" pitchFamily="50" charset="-128"/>
              </a:rPr>
              <a:t>※</a:t>
            </a:r>
            <a:r>
              <a:rPr lang="ja-JP" altLang="en-US" sz="900" dirty="0" smtClean="0">
                <a:solidFill>
                  <a:schemeClr val="tx1"/>
                </a:solidFill>
                <a:latin typeface="メイリオ" pitchFamily="50" charset="-128"/>
                <a:ea typeface="メイリオ" pitchFamily="50" charset="-128"/>
              </a:rPr>
              <a:t>移動用リフトと同時に購入したスリングシートを含む</a:t>
            </a:r>
            <a:endParaRPr kumimoji="1" lang="ja-JP" altLang="en-US" sz="1100" dirty="0" smtClean="0">
              <a:solidFill>
                <a:srgbClr val="FF0000"/>
              </a:solidFill>
              <a:latin typeface="メイリオ" pitchFamily="50" charset="-128"/>
              <a:ea typeface="メイリオ" pitchFamily="50" charset="-128"/>
            </a:endParaRPr>
          </a:p>
        </p:txBody>
      </p:sp>
      <p:sp>
        <p:nvSpPr>
          <p:cNvPr id="83" name="メモ 82"/>
          <p:cNvSpPr/>
          <p:nvPr/>
        </p:nvSpPr>
        <p:spPr>
          <a:xfrm>
            <a:off x="11857" y="79999"/>
            <a:ext cx="5832648" cy="360040"/>
          </a:xfrm>
          <a:prstGeom prst="foldedCorne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60000"/>
              </a:lnSpc>
            </a:pPr>
            <a:r>
              <a:rPr kumimoji="1" lang="ja-JP" altLang="en-US" b="1" dirty="0" smtClean="0">
                <a:solidFill>
                  <a:schemeClr val="bg1"/>
                </a:solidFill>
                <a:latin typeface="メイリオ" pitchFamily="50" charset="-128"/>
                <a:ea typeface="メイリオ" pitchFamily="50" charset="-128"/>
              </a:rPr>
              <a:t>「介護福祉機器等助成」の申請から支給までの手続き</a:t>
            </a:r>
            <a:endParaRPr kumimoji="1" lang="ja-JP" altLang="en-US" b="1" dirty="0">
              <a:solidFill>
                <a:schemeClr val="bg1"/>
              </a:solidFill>
              <a:latin typeface="メイリオ" pitchFamily="50" charset="-128"/>
              <a:ea typeface="メイリオ" pitchFamily="50" charset="-128"/>
            </a:endParaRPr>
          </a:p>
        </p:txBody>
      </p:sp>
      <p:sp>
        <p:nvSpPr>
          <p:cNvPr id="69" name="正方形/長方形 68"/>
          <p:cNvSpPr/>
          <p:nvPr/>
        </p:nvSpPr>
        <p:spPr>
          <a:xfrm>
            <a:off x="187498" y="488504"/>
            <a:ext cx="659735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b="1" dirty="0" smtClean="0">
                <a:solidFill>
                  <a:schemeClr val="tx1"/>
                </a:solidFill>
                <a:latin typeface="メイリオ" pitchFamily="50" charset="-128"/>
                <a:ea typeface="メイリオ" pitchFamily="50" charset="-128"/>
              </a:rPr>
              <a:t>　　　</a:t>
            </a:r>
            <a:r>
              <a:rPr kumimoji="1" lang="ja-JP" altLang="en-US" sz="800" b="1" dirty="0" smtClean="0">
                <a:solidFill>
                  <a:schemeClr val="tx1"/>
                </a:solidFill>
                <a:latin typeface="メイリオ" pitchFamily="50" charset="-128"/>
                <a:ea typeface="メイリオ" pitchFamily="50" charset="-128"/>
              </a:rPr>
              <a:t>過去に介護福祉機器等助成（旧・介護労働者設備等整備モデル奨励金、旧・介護労働者設備等導入奨励金）の支給を受けた</a:t>
            </a:r>
            <a:r>
              <a:rPr lang="ja-JP" altLang="en-US" sz="800" b="1" dirty="0" smtClean="0">
                <a:solidFill>
                  <a:schemeClr val="tx1"/>
                </a:solidFill>
                <a:latin typeface="メイリオ" pitchFamily="50" charset="-128"/>
                <a:ea typeface="メイリオ" pitchFamily="50" charset="-128"/>
              </a:rPr>
              <a:t>ことのある</a:t>
            </a:r>
          </a:p>
          <a:p>
            <a:r>
              <a:rPr lang="ja-JP" altLang="en-US" sz="800" b="1" dirty="0" smtClean="0">
                <a:solidFill>
                  <a:schemeClr val="tx1"/>
                </a:solidFill>
                <a:latin typeface="メイリオ" pitchFamily="50" charset="-128"/>
                <a:ea typeface="メイリオ" pitchFamily="50" charset="-128"/>
              </a:rPr>
              <a:t>　　　事業主は</a:t>
            </a:r>
            <a:r>
              <a:rPr kumimoji="1" lang="ja-JP" altLang="en-US" sz="800" b="1" dirty="0" smtClean="0">
                <a:solidFill>
                  <a:schemeClr val="tx1"/>
                </a:solidFill>
                <a:latin typeface="メイリオ" pitchFamily="50" charset="-128"/>
                <a:ea typeface="メイリオ" pitchFamily="50" charset="-128"/>
              </a:rPr>
              <a:t>、その累計額が</a:t>
            </a:r>
            <a:r>
              <a:rPr kumimoji="1" lang="en-US" altLang="ja-JP" sz="800" b="1" dirty="0" smtClean="0">
                <a:solidFill>
                  <a:schemeClr val="tx1"/>
                </a:solidFill>
                <a:latin typeface="メイリオ" pitchFamily="50" charset="-128"/>
                <a:ea typeface="メイリオ" pitchFamily="50" charset="-128"/>
              </a:rPr>
              <a:t>300</a:t>
            </a:r>
            <a:r>
              <a:rPr kumimoji="1" lang="ja-JP" altLang="en-US" sz="800" b="1" dirty="0" smtClean="0">
                <a:solidFill>
                  <a:schemeClr val="tx1"/>
                </a:solidFill>
                <a:latin typeface="メイリオ" pitchFamily="50" charset="-128"/>
                <a:ea typeface="メイリオ" pitchFamily="50" charset="-128"/>
              </a:rPr>
              <a:t>万円未満で、計画提出時において前回の支給決定日を過ぎていることが必要です。</a:t>
            </a:r>
            <a:endParaRPr kumimoji="1" lang="en-US" altLang="ja-JP" sz="800" b="1" dirty="0" smtClean="0">
              <a:solidFill>
                <a:schemeClr val="tx1"/>
              </a:solidFill>
              <a:latin typeface="メイリオ" pitchFamily="50" charset="-128"/>
              <a:ea typeface="メイリオ" pitchFamily="50" charset="-128"/>
            </a:endParaRPr>
          </a:p>
          <a:p>
            <a:r>
              <a:rPr lang="ja-JP" altLang="en-US" sz="800" b="1" dirty="0" smtClean="0">
                <a:solidFill>
                  <a:schemeClr val="tx1"/>
                </a:solidFill>
                <a:latin typeface="メイリオ" pitchFamily="50" charset="-128"/>
                <a:ea typeface="メイリオ" pitchFamily="50" charset="-128"/>
              </a:rPr>
              <a:t>　　　また、その累計額が</a:t>
            </a:r>
            <a:r>
              <a:rPr lang="en-US" altLang="ja-JP" sz="800" b="1" dirty="0" smtClean="0">
                <a:solidFill>
                  <a:schemeClr val="tx1"/>
                </a:solidFill>
                <a:latin typeface="メイリオ" pitchFamily="50" charset="-128"/>
                <a:ea typeface="メイリオ" pitchFamily="50" charset="-128"/>
              </a:rPr>
              <a:t>300</a:t>
            </a:r>
            <a:r>
              <a:rPr lang="ja-JP" altLang="en-US" sz="800" b="1" dirty="0" smtClean="0">
                <a:solidFill>
                  <a:schemeClr val="tx1"/>
                </a:solidFill>
                <a:latin typeface="メイリオ" pitchFamily="50" charset="-128"/>
                <a:ea typeface="メイリオ" pitchFamily="50" charset="-128"/>
              </a:rPr>
              <a:t>万円に達している場合は、最後の支給決定日の翌日から３年を経過していることが必要です。</a:t>
            </a:r>
            <a:endParaRPr kumimoji="1" lang="ja-JP" altLang="en-US" sz="800" b="1" dirty="0">
              <a:solidFill>
                <a:schemeClr val="tx1"/>
              </a:solidFill>
              <a:latin typeface="メイリオ" pitchFamily="50" charset="-128"/>
              <a:ea typeface="メイリオ" pitchFamily="50" charset="-128"/>
            </a:endParaRPr>
          </a:p>
        </p:txBody>
      </p:sp>
      <p:sp>
        <p:nvSpPr>
          <p:cNvPr id="80" name="角丸四角形 79"/>
          <p:cNvSpPr/>
          <p:nvPr/>
        </p:nvSpPr>
        <p:spPr>
          <a:xfrm>
            <a:off x="81810" y="560512"/>
            <a:ext cx="432048" cy="21602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lnSpc>
                <a:spcPct val="150000"/>
              </a:lnSpc>
            </a:pPr>
            <a:r>
              <a:rPr kumimoji="1" lang="ja-JP" altLang="en-US" sz="1000" b="1" dirty="0" smtClean="0">
                <a:latin typeface="メイリオ" pitchFamily="50" charset="-128"/>
                <a:ea typeface="メイリオ" pitchFamily="50" charset="-128"/>
              </a:rPr>
              <a:t>ご注意</a:t>
            </a:r>
            <a:endParaRPr kumimoji="1" lang="ja-JP" altLang="en-US" sz="1000" b="1" dirty="0">
              <a:latin typeface="メイリオ" pitchFamily="50" charset="-128"/>
              <a:ea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74272" y="86971"/>
            <a:ext cx="6694531" cy="2131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41985" rtlCol="0" anchor="ctr"/>
          <a:lstStyle/>
          <a:p>
            <a:pPr algn="ctr"/>
            <a:endParaRPr kumimoji="1" lang="ja-JP" altLang="en-US"/>
          </a:p>
        </p:txBody>
      </p:sp>
      <p:grpSp>
        <p:nvGrpSpPr>
          <p:cNvPr id="43" name="グループ化 42"/>
          <p:cNvGrpSpPr/>
          <p:nvPr/>
        </p:nvGrpSpPr>
        <p:grpSpPr>
          <a:xfrm>
            <a:off x="150479" y="104163"/>
            <a:ext cx="6567563" cy="2057112"/>
            <a:chOff x="249314" y="7339812"/>
            <a:chExt cx="6357980" cy="1898874"/>
          </a:xfrm>
        </p:grpSpPr>
        <p:sp>
          <p:nvSpPr>
            <p:cNvPr id="44" name="フレーム 43"/>
            <p:cNvSpPr/>
            <p:nvPr/>
          </p:nvSpPr>
          <p:spPr>
            <a:xfrm>
              <a:off x="253004" y="7339812"/>
              <a:ext cx="2124556" cy="288308"/>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支給対象となる費用</a:t>
              </a:r>
              <a:endParaRPr lang="ja-JP" altLang="en-US" sz="1400" b="1" dirty="0">
                <a:solidFill>
                  <a:schemeClr val="tx1"/>
                </a:solidFill>
                <a:latin typeface="メイリオ" pitchFamily="50" charset="-128"/>
                <a:ea typeface="メイリオ" pitchFamily="50" charset="-128"/>
              </a:endParaRPr>
            </a:p>
          </p:txBody>
        </p:sp>
        <p:sp>
          <p:nvSpPr>
            <p:cNvPr id="45" name="テキスト ボックス 44"/>
            <p:cNvSpPr txBox="1"/>
            <p:nvPr/>
          </p:nvSpPr>
          <p:spPr>
            <a:xfrm>
              <a:off x="249314" y="8590934"/>
              <a:ext cx="6357980" cy="647752"/>
            </a:xfrm>
            <a:prstGeom prst="rect">
              <a:avLst/>
            </a:prstGeom>
            <a:noFill/>
          </p:spPr>
          <p:txBody>
            <a:bodyPr wrap="square" rtlCol="0">
              <a:spAutoFit/>
            </a:bodyPr>
            <a:lstStyle/>
            <a:p>
              <a:pPr>
                <a:lnSpc>
                  <a:spcPct val="110000"/>
                </a:lnSpc>
              </a:pPr>
              <a:r>
                <a:rPr lang="ja-JP" altLang="en-US" sz="900" dirty="0" smtClean="0">
                  <a:latin typeface="メイリオ" pitchFamily="50" charset="-128"/>
                  <a:ea typeface="メイリオ" pitchFamily="50" charset="-128"/>
                </a:rPr>
                <a:t>○ 介護福祉機器を賃借する場合は、導入・運用計画期間内に支払った費用のみ</a:t>
              </a:r>
              <a:endParaRPr lang="en-US" altLang="ja-JP" sz="900" dirty="0" smtClean="0">
                <a:latin typeface="メイリオ" pitchFamily="50" charset="-128"/>
                <a:ea typeface="メイリオ" pitchFamily="50" charset="-128"/>
              </a:endParaRPr>
            </a:p>
            <a:p>
              <a:pPr>
                <a:lnSpc>
                  <a:spcPct val="110000"/>
                </a:lnSpc>
              </a:pPr>
              <a:r>
                <a:rPr lang="ja-JP" altLang="en-US" sz="900" dirty="0" smtClean="0">
                  <a:latin typeface="メイリオ" pitchFamily="50" charset="-128"/>
                  <a:ea typeface="メイリオ" pitchFamily="50" charset="-128"/>
                </a:rPr>
                <a:t>○ 介護福祉機器を購入し、分割で支払う場合（金融機関などから借り入れた購入費用を分割返済する場合を含む）は、導</a:t>
              </a:r>
              <a:endParaRPr lang="en-US" altLang="ja-JP" sz="900" dirty="0" smtClean="0">
                <a:latin typeface="メイリオ" pitchFamily="50" charset="-128"/>
                <a:ea typeface="メイリオ" pitchFamily="50" charset="-128"/>
              </a:endParaRPr>
            </a:p>
            <a:p>
              <a:pPr>
                <a:lnSpc>
                  <a:spcPct val="110000"/>
                </a:lnSpc>
              </a:pPr>
              <a:r>
                <a:rPr lang="ja-JP" altLang="en-US" sz="900" dirty="0" smtClean="0">
                  <a:latin typeface="メイリオ" pitchFamily="50" charset="-128"/>
                  <a:ea typeface="メイリオ" pitchFamily="50" charset="-128"/>
                </a:rPr>
                <a:t>　 入・運用計画期間内に支払いが完了した分のみ（利子を含む）</a:t>
              </a:r>
              <a:endParaRPr lang="en-US" altLang="ja-JP" sz="900" dirty="0" smtClean="0">
                <a:latin typeface="メイリオ" pitchFamily="50" charset="-128"/>
                <a:ea typeface="メイリオ" pitchFamily="50" charset="-128"/>
              </a:endParaRPr>
            </a:p>
            <a:p>
              <a:pPr>
                <a:lnSpc>
                  <a:spcPct val="110000"/>
                </a:lnSpc>
              </a:pPr>
              <a:r>
                <a:rPr lang="ja-JP" altLang="en-US" sz="900" spc="-150" dirty="0" smtClean="0">
                  <a:latin typeface="メイリオ" pitchFamily="50" charset="-128"/>
                  <a:ea typeface="メイリオ" pitchFamily="50" charset="-128"/>
                </a:rPr>
                <a:t>○  </a:t>
              </a:r>
              <a:r>
                <a:rPr lang="ja-JP" altLang="en-US" sz="900" dirty="0" smtClean="0">
                  <a:latin typeface="メイリオ" pitchFamily="50" charset="-128"/>
                  <a:ea typeface="メイリオ" pitchFamily="50" charset="-128"/>
                </a:rPr>
                <a:t>保守契約に関して</a:t>
              </a:r>
              <a:r>
                <a:rPr lang="en-US" altLang="ja-JP" sz="900" dirty="0" smtClean="0">
                  <a:latin typeface="メイリオ" pitchFamily="50" charset="-128"/>
                  <a:ea typeface="メイリオ" pitchFamily="50" charset="-128"/>
                </a:rPr>
                <a:t>､</a:t>
              </a:r>
              <a:r>
                <a:rPr lang="ja-JP" altLang="en-US" sz="900" dirty="0" smtClean="0">
                  <a:latin typeface="メイリオ" pitchFamily="50" charset="-128"/>
                  <a:ea typeface="メイリオ" pitchFamily="50" charset="-128"/>
                </a:rPr>
                <a:t>導入・運用計画期間を超えて締結する場合は</a:t>
              </a:r>
              <a:r>
                <a:rPr lang="en-US" altLang="ja-JP" sz="900" dirty="0" smtClean="0">
                  <a:latin typeface="メイリオ" pitchFamily="50" charset="-128"/>
                  <a:ea typeface="メイリオ" pitchFamily="50" charset="-128"/>
                </a:rPr>
                <a:t>､</a:t>
              </a:r>
              <a:r>
                <a:rPr lang="ja-JP" altLang="en-US" sz="900" dirty="0" smtClean="0">
                  <a:latin typeface="メイリオ" pitchFamily="50" charset="-128"/>
                  <a:ea typeface="メイリオ" pitchFamily="50" charset="-128"/>
                </a:rPr>
                <a:t>導入・運用計画期間内に相当する額</a:t>
              </a:r>
              <a:r>
                <a:rPr lang="ja-JP" altLang="en-US" sz="700" dirty="0" smtClean="0">
                  <a:latin typeface="メイリオ" pitchFamily="50" charset="-128"/>
                  <a:ea typeface="メイリオ" pitchFamily="50" charset="-128"/>
                </a:rPr>
                <a:t>（月割・年割などで計算）</a:t>
              </a:r>
              <a:endParaRPr lang="en-US" altLang="ja-JP" sz="700" dirty="0" smtClean="0">
                <a:latin typeface="メイリオ" pitchFamily="50" charset="-128"/>
                <a:ea typeface="メイリオ" pitchFamily="50" charset="-128"/>
              </a:endParaRPr>
            </a:p>
          </p:txBody>
        </p:sp>
        <p:sp>
          <p:nvSpPr>
            <p:cNvPr id="46" name="テキスト ボックス 45"/>
            <p:cNvSpPr txBox="1"/>
            <p:nvPr/>
          </p:nvSpPr>
          <p:spPr>
            <a:xfrm>
              <a:off x="2447271" y="7378060"/>
              <a:ext cx="4123934" cy="255692"/>
            </a:xfrm>
            <a:prstGeom prst="rect">
              <a:avLst/>
            </a:prstGeom>
            <a:noFill/>
          </p:spPr>
          <p:txBody>
            <a:bodyPr wrap="square" rtlCol="0">
              <a:spAutoFit/>
            </a:bodyPr>
            <a:lstStyle/>
            <a:p>
              <a:r>
                <a:rPr lang="ja-JP" altLang="en-US" sz="1200" b="1" u="sng" dirty="0" smtClean="0">
                  <a:solidFill>
                    <a:schemeClr val="accent2"/>
                  </a:solidFill>
                  <a:latin typeface="メイリオ" pitchFamily="50" charset="-128"/>
                  <a:ea typeface="メイリオ" pitchFamily="50" charset="-128"/>
                </a:rPr>
                <a:t>★</a:t>
              </a:r>
              <a:r>
                <a:rPr lang="ja-JP" altLang="en-US" sz="1200" b="1" u="sng" dirty="0" smtClean="0">
                  <a:latin typeface="メイリオ" pitchFamily="50" charset="-128"/>
                  <a:ea typeface="メイリオ" pitchFamily="50" charset="-128"/>
                </a:rPr>
                <a:t>以下の合計額（税込）の１</a:t>
              </a:r>
              <a:r>
                <a:rPr lang="en-US" altLang="ja-JP" sz="1200" b="1" u="sng" dirty="0" smtClean="0">
                  <a:latin typeface="メイリオ" pitchFamily="50" charset="-128"/>
                  <a:ea typeface="メイリオ" pitchFamily="50" charset="-128"/>
                </a:rPr>
                <a:t>/</a:t>
              </a:r>
              <a:r>
                <a:rPr lang="ja-JP" altLang="en-US" sz="1200" b="1" u="sng" dirty="0" smtClean="0">
                  <a:latin typeface="メイリオ" pitchFamily="50" charset="-128"/>
                  <a:ea typeface="メイリオ" pitchFamily="50" charset="-128"/>
                </a:rPr>
                <a:t>２（上限</a:t>
              </a:r>
              <a:r>
                <a:rPr lang="en-US" altLang="ja-JP" sz="1200" b="1" u="sng" dirty="0" smtClean="0">
                  <a:latin typeface="メイリオ" pitchFamily="50" charset="-128"/>
                  <a:ea typeface="メイリオ" pitchFamily="50" charset="-128"/>
                </a:rPr>
                <a:t>300</a:t>
              </a:r>
              <a:r>
                <a:rPr lang="ja-JP" altLang="en-US" sz="1200" b="1" u="sng" dirty="0" smtClean="0">
                  <a:latin typeface="メイリオ" pitchFamily="50" charset="-128"/>
                  <a:ea typeface="メイリオ" pitchFamily="50" charset="-128"/>
                </a:rPr>
                <a:t>万円）を支給</a:t>
              </a:r>
              <a:endParaRPr lang="ja-JP" altLang="en-US" sz="1200" b="1" u="sng" dirty="0">
                <a:latin typeface="メイリオ" pitchFamily="50" charset="-128"/>
                <a:ea typeface="メイリオ" pitchFamily="50" charset="-128"/>
              </a:endParaRPr>
            </a:p>
          </p:txBody>
        </p:sp>
      </p:grpSp>
      <p:sp>
        <p:nvSpPr>
          <p:cNvPr id="57" name="正方形/長方形 56"/>
          <p:cNvSpPr/>
          <p:nvPr/>
        </p:nvSpPr>
        <p:spPr>
          <a:xfrm>
            <a:off x="148531" y="5077224"/>
            <a:ext cx="6552728" cy="1862103"/>
          </a:xfrm>
          <a:prstGeom prst="rect">
            <a:avLst/>
          </a:prstGeom>
          <a:ln w="19050"/>
        </p:spPr>
        <p:style>
          <a:lnRef idx="2">
            <a:schemeClr val="accent2"/>
          </a:lnRef>
          <a:fillRef idx="1">
            <a:schemeClr val="lt1"/>
          </a:fillRef>
          <a:effectRef idx="0">
            <a:schemeClr val="accent2"/>
          </a:effectRef>
          <a:fontRef idx="minor">
            <a:schemeClr val="dk1"/>
          </a:fontRef>
        </p:style>
        <p:txBody>
          <a:bodyPr lIns="91054" tIns="45527" rIns="91054" bIns="45527" rtlCol="0" anchor="ctr"/>
          <a:lstStyle/>
          <a:p>
            <a:pPr algn="ctr"/>
            <a:endParaRPr kumimoji="1" lang="ja-JP" altLang="en-US" dirty="0">
              <a:solidFill>
                <a:srgbClr val="339933"/>
              </a:solidFill>
            </a:endParaRPr>
          </a:p>
        </p:txBody>
      </p:sp>
      <p:grpSp>
        <p:nvGrpSpPr>
          <p:cNvPr id="33" name="グループ化 24"/>
          <p:cNvGrpSpPr/>
          <p:nvPr/>
        </p:nvGrpSpPr>
        <p:grpSpPr>
          <a:xfrm>
            <a:off x="172588" y="2216704"/>
            <a:ext cx="6488672" cy="491088"/>
            <a:chOff x="360159" y="3333120"/>
            <a:chExt cx="6488672" cy="411947"/>
          </a:xfrm>
        </p:grpSpPr>
        <p:sp>
          <p:nvSpPr>
            <p:cNvPr id="35" name="フレーム 34"/>
            <p:cNvSpPr/>
            <p:nvPr/>
          </p:nvSpPr>
          <p:spPr>
            <a:xfrm>
              <a:off x="360159" y="3357555"/>
              <a:ext cx="1530643" cy="307838"/>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提出書類</a:t>
              </a:r>
              <a:endParaRPr lang="ja-JP" altLang="en-US" sz="1400" b="1" dirty="0">
                <a:solidFill>
                  <a:schemeClr val="tx1"/>
                </a:solidFill>
                <a:latin typeface="メイリオ" pitchFamily="50" charset="-128"/>
                <a:ea typeface="メイリオ" pitchFamily="50" charset="-128"/>
              </a:endParaRPr>
            </a:p>
          </p:txBody>
        </p:sp>
        <p:sp>
          <p:nvSpPr>
            <p:cNvPr id="36" name="テキスト ボックス 35"/>
            <p:cNvSpPr txBox="1"/>
            <p:nvPr/>
          </p:nvSpPr>
          <p:spPr>
            <a:xfrm>
              <a:off x="1919610" y="3333120"/>
              <a:ext cx="4929221" cy="411947"/>
            </a:xfrm>
            <a:prstGeom prst="rect">
              <a:avLst/>
            </a:prstGeom>
            <a:noFill/>
          </p:spPr>
          <p:txBody>
            <a:bodyPr wrap="square" rtlCol="0">
              <a:spAutoFit/>
            </a:bodyPr>
            <a:lstStyle/>
            <a:p>
              <a:r>
                <a:rPr lang="ja-JP" altLang="en-US" sz="1200" b="1" dirty="0" smtClean="0">
                  <a:latin typeface="メイリオ" pitchFamily="50" charset="-128"/>
                  <a:ea typeface="メイリオ" pitchFamily="50" charset="-128"/>
                </a:rPr>
                <a:t>以下の書類を本社の所在地を管轄する労働局に提出してください。</a:t>
              </a:r>
              <a:endParaRPr lang="en-US" altLang="ja-JP" sz="1200" b="1" dirty="0" smtClean="0">
                <a:latin typeface="メイリオ" pitchFamily="50" charset="-128"/>
                <a:ea typeface="メイリオ" pitchFamily="50" charset="-128"/>
              </a:endParaRPr>
            </a:p>
            <a:p>
              <a:r>
                <a:rPr lang="en-US" altLang="ja-JP" sz="1000" u="sng" dirty="0" smtClean="0">
                  <a:latin typeface="メイリオ" pitchFamily="50" charset="-128"/>
                  <a:ea typeface="メイリオ" pitchFamily="50" charset="-128"/>
                </a:rPr>
                <a:t>※</a:t>
              </a:r>
              <a:r>
                <a:rPr lang="ja-JP" altLang="en-US" sz="1000" u="sng" dirty="0" smtClean="0">
                  <a:latin typeface="メイリオ" pitchFamily="50" charset="-128"/>
                  <a:ea typeface="メイリオ" pitchFamily="50" charset="-128"/>
                </a:rPr>
                <a:t>ハローワークに提出できる場合もありますので、労働局にお問い合わせください</a:t>
              </a:r>
              <a:r>
                <a:rPr lang="ja-JP" altLang="en-US" sz="1000" dirty="0" smtClean="0">
                  <a:latin typeface="メイリオ" pitchFamily="50" charset="-128"/>
                  <a:ea typeface="メイリオ" pitchFamily="50" charset="-128"/>
                </a:rPr>
                <a:t>。</a:t>
              </a:r>
              <a:endParaRPr lang="ja-JP" altLang="en-US" sz="1400" dirty="0">
                <a:latin typeface="メイリオ" pitchFamily="50" charset="-128"/>
                <a:ea typeface="メイリオ" pitchFamily="50" charset="-128"/>
              </a:endParaRPr>
            </a:p>
          </p:txBody>
        </p:sp>
      </p:grpSp>
      <p:sp>
        <p:nvSpPr>
          <p:cNvPr id="47" name="角丸四角形 46"/>
          <p:cNvSpPr/>
          <p:nvPr/>
        </p:nvSpPr>
        <p:spPr>
          <a:xfrm>
            <a:off x="160064" y="488678"/>
            <a:ext cx="1712921" cy="300143"/>
          </a:xfrm>
          <a:prstGeom prst="roundRect">
            <a:avLst/>
          </a:prstGeom>
          <a:solidFill>
            <a:srgbClr val="FEF4EC"/>
          </a:solidFill>
          <a:ln>
            <a:solidFill>
              <a:schemeClr val="accent2"/>
            </a:solidFill>
          </a:ln>
        </p:spPr>
        <p:style>
          <a:lnRef idx="1">
            <a:schemeClr val="accent2"/>
          </a:lnRef>
          <a:fillRef idx="2">
            <a:schemeClr val="accent2"/>
          </a:fillRef>
          <a:effectRef idx="1">
            <a:schemeClr val="accent2"/>
          </a:effectRef>
          <a:fontRef idx="minor">
            <a:schemeClr val="dk1"/>
          </a:fontRef>
        </p:style>
        <p:txBody>
          <a:bodyPr lIns="36000" tIns="45537" rIns="36000" bIns="45537" rtlCol="0" anchor="ctr"/>
          <a:lstStyle/>
          <a:p>
            <a:pPr algn="ctr"/>
            <a:r>
              <a:rPr lang="ja-JP" altLang="en-US" sz="1050" b="1" dirty="0" smtClean="0">
                <a:latin typeface="メイリオ" pitchFamily="50" charset="-128"/>
                <a:ea typeface="メイリオ" pitchFamily="50" charset="-128"/>
              </a:rPr>
              <a:t>介護福祉機器の導入費用</a:t>
            </a:r>
            <a:endParaRPr lang="ja-JP" altLang="en-US" sz="1050" b="1" dirty="0">
              <a:latin typeface="メイリオ" pitchFamily="50" charset="-128"/>
              <a:ea typeface="メイリオ" pitchFamily="50" charset="-128"/>
            </a:endParaRPr>
          </a:p>
        </p:txBody>
      </p:sp>
      <p:sp>
        <p:nvSpPr>
          <p:cNvPr id="48" name="角丸四角形 47"/>
          <p:cNvSpPr/>
          <p:nvPr/>
        </p:nvSpPr>
        <p:spPr>
          <a:xfrm>
            <a:off x="1931036" y="483345"/>
            <a:ext cx="2196000" cy="300143"/>
          </a:xfrm>
          <a:prstGeom prst="roundRect">
            <a:avLst/>
          </a:prstGeom>
          <a:solidFill>
            <a:srgbClr val="FEF4EC"/>
          </a:solidFill>
          <a:ln>
            <a:solidFill>
              <a:schemeClr val="accent2"/>
            </a:solidFill>
          </a:ln>
        </p:spPr>
        <p:style>
          <a:lnRef idx="1">
            <a:schemeClr val="accent2"/>
          </a:lnRef>
          <a:fillRef idx="2">
            <a:schemeClr val="accent2"/>
          </a:fillRef>
          <a:effectRef idx="1">
            <a:schemeClr val="accent2"/>
          </a:effectRef>
          <a:fontRef idx="minor">
            <a:schemeClr val="dk1"/>
          </a:fontRef>
        </p:style>
        <p:txBody>
          <a:bodyPr lIns="91073" tIns="45537" rIns="36000" bIns="45537" rtlCol="0" anchor="t"/>
          <a:lstStyle/>
          <a:p>
            <a:pPr algn="ctr">
              <a:lnSpc>
                <a:spcPts val="1400"/>
              </a:lnSpc>
            </a:pPr>
            <a:r>
              <a:rPr lang="ja-JP" altLang="en-US" sz="1050" b="1" dirty="0" smtClean="0">
                <a:latin typeface="メイリオ" pitchFamily="50" charset="-128"/>
                <a:ea typeface="メイリオ" pitchFamily="50" charset="-128"/>
              </a:rPr>
              <a:t>保守契約費</a:t>
            </a:r>
            <a:r>
              <a:rPr lang="ja-JP" altLang="en-US" sz="800" dirty="0" smtClean="0">
                <a:latin typeface="メイリオ" pitchFamily="50" charset="-128"/>
                <a:ea typeface="メイリオ" pitchFamily="50" charset="-128"/>
              </a:rPr>
              <a:t>（保守契約を締結した場合</a:t>
            </a:r>
            <a:r>
              <a:rPr lang="ja-JP" altLang="en-US" sz="800" b="1" dirty="0" smtClean="0">
                <a:latin typeface="メイリオ" pitchFamily="50" charset="-128"/>
                <a:ea typeface="メイリオ" pitchFamily="50" charset="-128"/>
              </a:rPr>
              <a:t>）</a:t>
            </a:r>
            <a:endParaRPr lang="ja-JP" altLang="en-US" sz="800" b="1" dirty="0">
              <a:latin typeface="メイリオ" pitchFamily="50" charset="-128"/>
              <a:ea typeface="メイリオ" pitchFamily="50" charset="-128"/>
            </a:endParaRPr>
          </a:p>
        </p:txBody>
      </p:sp>
      <p:sp>
        <p:nvSpPr>
          <p:cNvPr id="49" name="角丸四角形 48"/>
          <p:cNvSpPr/>
          <p:nvPr/>
        </p:nvSpPr>
        <p:spPr>
          <a:xfrm>
            <a:off x="4178556" y="486081"/>
            <a:ext cx="2490804" cy="300143"/>
          </a:xfrm>
          <a:prstGeom prst="roundRect">
            <a:avLst/>
          </a:prstGeom>
          <a:solidFill>
            <a:srgbClr val="FEF4EC"/>
          </a:solidFill>
          <a:ln>
            <a:solidFill>
              <a:schemeClr val="accent2"/>
            </a:solidFill>
          </a:ln>
        </p:spPr>
        <p:style>
          <a:lnRef idx="1">
            <a:schemeClr val="accent2"/>
          </a:lnRef>
          <a:fillRef idx="2">
            <a:schemeClr val="accent2"/>
          </a:fillRef>
          <a:effectRef idx="1">
            <a:schemeClr val="accent2"/>
          </a:effectRef>
          <a:fontRef idx="minor">
            <a:schemeClr val="dk1"/>
          </a:fontRef>
        </p:style>
        <p:txBody>
          <a:bodyPr lIns="36000" tIns="45537" rIns="36000" bIns="45537" rtlCol="0" anchor="b"/>
          <a:lstStyle/>
          <a:p>
            <a:pPr algn="ctr"/>
            <a:r>
              <a:rPr lang="ja-JP" altLang="en-US" sz="1050" b="1" dirty="0" smtClean="0">
                <a:latin typeface="メイリオ" pitchFamily="50" charset="-128"/>
                <a:ea typeface="メイリオ" pitchFamily="50" charset="-128"/>
              </a:rPr>
              <a:t>機器の導入・設置に直接必要な工事費</a:t>
            </a:r>
            <a:endParaRPr lang="ja-JP" altLang="en-US" sz="1050" b="1" dirty="0">
              <a:latin typeface="メイリオ" pitchFamily="50" charset="-128"/>
              <a:ea typeface="メイリオ" pitchFamily="50" charset="-128"/>
            </a:endParaRPr>
          </a:p>
        </p:txBody>
      </p:sp>
      <p:sp>
        <p:nvSpPr>
          <p:cNvPr id="50" name="角丸四角形 49"/>
          <p:cNvSpPr/>
          <p:nvPr/>
        </p:nvSpPr>
        <p:spPr>
          <a:xfrm>
            <a:off x="170458" y="851021"/>
            <a:ext cx="2700000" cy="300143"/>
          </a:xfrm>
          <a:prstGeom prst="roundRect">
            <a:avLst/>
          </a:prstGeom>
          <a:solidFill>
            <a:srgbClr val="FEF4EC"/>
          </a:solidFill>
          <a:ln>
            <a:solidFill>
              <a:schemeClr val="accent2"/>
            </a:solidFill>
          </a:ln>
        </p:spPr>
        <p:style>
          <a:lnRef idx="1">
            <a:schemeClr val="accent2"/>
          </a:lnRef>
          <a:fillRef idx="2">
            <a:schemeClr val="accent2"/>
          </a:fillRef>
          <a:effectRef idx="1">
            <a:schemeClr val="accent2"/>
          </a:effectRef>
          <a:fontRef idx="minor">
            <a:schemeClr val="dk1"/>
          </a:fontRef>
        </p:style>
        <p:txBody>
          <a:bodyPr lIns="91073" tIns="45537" rIns="91073" bIns="45537" rtlCol="0" anchor="ctr"/>
          <a:lstStyle/>
          <a:p>
            <a:pPr algn="ctr"/>
            <a:r>
              <a:rPr lang="ja-JP" altLang="en-US" sz="1050" b="1" dirty="0" smtClean="0">
                <a:latin typeface="メイリオ" pitchFamily="50" charset="-128"/>
                <a:ea typeface="メイリオ" pitchFamily="50" charset="-128"/>
              </a:rPr>
              <a:t>機器の使用を徹底させるための研修費</a:t>
            </a:r>
            <a:endParaRPr lang="ja-JP" altLang="en-US" sz="1050" b="1" dirty="0">
              <a:latin typeface="メイリオ" pitchFamily="50" charset="-128"/>
              <a:ea typeface="メイリオ" pitchFamily="50" charset="-128"/>
            </a:endParaRPr>
          </a:p>
        </p:txBody>
      </p:sp>
      <p:grpSp>
        <p:nvGrpSpPr>
          <p:cNvPr id="52" name="グループ化 51"/>
          <p:cNvGrpSpPr/>
          <p:nvPr/>
        </p:nvGrpSpPr>
        <p:grpSpPr>
          <a:xfrm>
            <a:off x="154829" y="5266199"/>
            <a:ext cx="6501266" cy="1346651"/>
            <a:chOff x="285728" y="4554051"/>
            <a:chExt cx="6501268" cy="1217420"/>
          </a:xfrm>
        </p:grpSpPr>
        <p:sp>
          <p:nvSpPr>
            <p:cNvPr id="53" name="テキスト ボックス 52"/>
            <p:cNvSpPr txBox="1"/>
            <p:nvPr/>
          </p:nvSpPr>
          <p:spPr>
            <a:xfrm>
              <a:off x="306994" y="4769804"/>
              <a:ext cx="6480002" cy="100166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80213" indent="-180213">
                <a:lnSpc>
                  <a:spcPct val="110000"/>
                </a:lnSpc>
              </a:pPr>
              <a:r>
                <a:rPr lang="ja-JP" altLang="en-US" sz="1000" dirty="0" smtClean="0">
                  <a:latin typeface="メイリオ" pitchFamily="50" charset="-128"/>
                  <a:ea typeface="メイリオ" pitchFamily="50" charset="-128"/>
                </a:rPr>
                <a:t>● 介護福祉機器の導入、適切な運用により労働環境を改善し、それが介護労働者の雇用管理の改善につながる</a:t>
              </a:r>
              <a:endParaRPr lang="en-US" altLang="ja-JP" sz="1000" dirty="0" smtClean="0">
                <a:latin typeface="メイリオ" pitchFamily="50" charset="-128"/>
                <a:ea typeface="メイリオ" pitchFamily="50" charset="-128"/>
              </a:endParaRPr>
            </a:p>
            <a:p>
              <a:pPr marL="180213" indent="-180213">
                <a:lnSpc>
                  <a:spcPct val="110000"/>
                </a:lnSpc>
              </a:pPr>
              <a:r>
                <a:rPr lang="ja-JP" altLang="en-US" sz="1000" dirty="0" smtClean="0">
                  <a:latin typeface="メイリオ" pitchFamily="50" charset="-128"/>
                  <a:ea typeface="メイリオ" pitchFamily="50" charset="-128"/>
                </a:rPr>
                <a:t>　 計画内容であること。またその計画の実施により、介護労働者の身体的負担軽減などに一定の効果が見込</a:t>
              </a:r>
              <a:r>
                <a:rPr lang="ja-JP" altLang="en-US" sz="1000" dirty="0" err="1" smtClean="0">
                  <a:latin typeface="メイリオ" pitchFamily="50" charset="-128"/>
                  <a:ea typeface="メイリオ" pitchFamily="50" charset="-128"/>
                </a:rPr>
                <a:t>ま</a:t>
              </a:r>
              <a:endParaRPr lang="en-US" altLang="ja-JP" sz="1000" dirty="0" smtClean="0">
                <a:latin typeface="メイリオ" pitchFamily="50" charset="-128"/>
                <a:ea typeface="メイリオ" pitchFamily="50" charset="-128"/>
              </a:endParaRPr>
            </a:p>
            <a:p>
              <a:pPr marL="180213" indent="-180213">
                <a:lnSpc>
                  <a:spcPct val="110000"/>
                </a:lnSpc>
              </a:pPr>
              <a:r>
                <a:rPr lang="ja-JP" altLang="en-US" sz="1000" dirty="0" smtClean="0">
                  <a:latin typeface="メイリオ" pitchFamily="50" charset="-128"/>
                  <a:ea typeface="メイリオ" pitchFamily="50" charset="-128"/>
                </a:rPr>
                <a:t>　 </a:t>
              </a:r>
              <a:r>
                <a:rPr lang="ja-JP" altLang="en-US" sz="1000" dirty="0" err="1" smtClean="0">
                  <a:latin typeface="メイリオ" pitchFamily="50" charset="-128"/>
                  <a:ea typeface="メイリオ" pitchFamily="50" charset="-128"/>
                </a:rPr>
                <a:t>れる</a:t>
              </a:r>
              <a:r>
                <a:rPr lang="ja-JP" altLang="en-US" sz="1000" dirty="0" smtClean="0">
                  <a:latin typeface="メイリオ" pitchFamily="50" charset="-128"/>
                  <a:ea typeface="メイリオ" pitchFamily="50" charset="-128"/>
                </a:rPr>
                <a:t>こと</a:t>
              </a:r>
              <a:endParaRPr lang="en-US" altLang="ja-JP" sz="1000" dirty="0" smtClean="0">
                <a:latin typeface="メイリオ" pitchFamily="50" charset="-128"/>
                <a:ea typeface="メイリオ" pitchFamily="50" charset="-128"/>
              </a:endParaRPr>
            </a:p>
            <a:p>
              <a:pPr marL="85365" indent="-85365">
                <a:lnSpc>
                  <a:spcPct val="110000"/>
                </a:lnSpc>
              </a:pPr>
              <a:r>
                <a:rPr lang="ja-JP" altLang="en-US" sz="1000" dirty="0" smtClean="0">
                  <a:latin typeface="メイリオ" pitchFamily="50" charset="-128"/>
                  <a:ea typeface="メイリオ" pitchFamily="50" charset="-128"/>
                </a:rPr>
                <a:t>● 導入・運用計画の内容が明確・具体的であり、実効性が高いと判断されること</a:t>
              </a:r>
              <a:endParaRPr lang="en-US" altLang="ja-JP" sz="1000" dirty="0" smtClean="0">
                <a:latin typeface="メイリオ" pitchFamily="50" charset="-128"/>
                <a:ea typeface="メイリオ" pitchFamily="50" charset="-128"/>
              </a:endParaRPr>
            </a:p>
            <a:p>
              <a:pPr marL="85365" indent="-85365">
                <a:lnSpc>
                  <a:spcPct val="110000"/>
                </a:lnSpc>
              </a:pPr>
              <a:r>
                <a:rPr lang="ja-JP" altLang="en-US" sz="1000" dirty="0" smtClean="0">
                  <a:latin typeface="メイリオ" pitchFamily="50" charset="-128"/>
                  <a:ea typeface="メイリオ" pitchFamily="50" charset="-128"/>
                </a:rPr>
                <a:t>● 導入機器が事業所の実情に即し、労働環境の改善に必要なものと認められること</a:t>
              </a:r>
              <a:endParaRPr lang="en-US" altLang="ja-JP" sz="1000" dirty="0" smtClean="0">
                <a:latin typeface="メイリオ" pitchFamily="50" charset="-128"/>
                <a:ea typeface="メイリオ" pitchFamily="50" charset="-128"/>
              </a:endParaRPr>
            </a:p>
            <a:p>
              <a:pPr marL="85365" indent="-85365">
                <a:lnSpc>
                  <a:spcPct val="110000"/>
                </a:lnSpc>
              </a:pPr>
              <a:r>
                <a:rPr lang="ja-JP" altLang="en-US" sz="1000" dirty="0" smtClean="0">
                  <a:latin typeface="メイリオ" pitchFamily="50" charset="-128"/>
                  <a:ea typeface="メイリオ" pitchFamily="50" charset="-128"/>
                </a:rPr>
                <a:t>● 奨励金の支給終了後も、引き続き、その介護福祉機器の使用が見込まれること  </a:t>
              </a:r>
              <a:endParaRPr lang="ja-JP" altLang="en-US" sz="1000" dirty="0">
                <a:latin typeface="メイリオ" pitchFamily="50" charset="-128"/>
                <a:ea typeface="メイリオ" pitchFamily="50" charset="-128"/>
              </a:endParaRPr>
            </a:p>
          </p:txBody>
        </p:sp>
        <p:sp>
          <p:nvSpPr>
            <p:cNvPr id="56" name="テキスト ボックス 55"/>
            <p:cNvSpPr txBox="1"/>
            <p:nvPr/>
          </p:nvSpPr>
          <p:spPr>
            <a:xfrm>
              <a:off x="285728" y="4554051"/>
              <a:ext cx="5857916" cy="222593"/>
            </a:xfrm>
            <a:prstGeom prst="rect">
              <a:avLst/>
            </a:prstGeom>
            <a:noFill/>
          </p:spPr>
          <p:txBody>
            <a:bodyPr wrap="square" rtlCol="0">
              <a:spAutoFit/>
            </a:bodyPr>
            <a:lstStyle/>
            <a:p>
              <a:r>
                <a:rPr lang="ja-JP" altLang="en-US" sz="1000" dirty="0" smtClean="0">
                  <a:latin typeface="メイリオ" pitchFamily="50" charset="-128"/>
                  <a:ea typeface="メイリオ" pitchFamily="50" charset="-128"/>
                </a:rPr>
                <a:t>都道府県労働局では、次のような認定基準に照らして審査します。</a:t>
              </a:r>
            </a:p>
          </p:txBody>
        </p:sp>
      </p:grpSp>
      <p:sp>
        <p:nvSpPr>
          <p:cNvPr id="59" name="テキスト ボックス 58"/>
          <p:cNvSpPr txBox="1"/>
          <p:nvPr/>
        </p:nvSpPr>
        <p:spPr>
          <a:xfrm>
            <a:off x="228778" y="7750193"/>
            <a:ext cx="6080541" cy="238678"/>
          </a:xfrm>
          <a:prstGeom prst="rect">
            <a:avLst/>
          </a:prstGeom>
          <a:noFill/>
        </p:spPr>
        <p:txBody>
          <a:bodyPr wrap="square" lIns="83969" tIns="41985" rIns="83969" bIns="41985" rtlCol="0">
            <a:spAutoFit/>
          </a:bodyPr>
          <a:lstStyle/>
          <a:p>
            <a:r>
              <a:rPr lang="en-US" altLang="ja-JP" sz="1000" dirty="0" smtClean="0">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導入・運用計画の期間中から支給申請日までは、特に以下のことに気をつけてください。</a:t>
            </a:r>
            <a:endParaRPr lang="ja-JP" altLang="en-US" sz="1000" dirty="0">
              <a:latin typeface="メイリオ" pitchFamily="50" charset="-128"/>
              <a:ea typeface="メイリオ" pitchFamily="50" charset="-128"/>
            </a:endParaRPr>
          </a:p>
        </p:txBody>
      </p:sp>
      <p:sp>
        <p:nvSpPr>
          <p:cNvPr id="63" name="角丸四角形 62"/>
          <p:cNvSpPr/>
          <p:nvPr/>
        </p:nvSpPr>
        <p:spPr>
          <a:xfrm>
            <a:off x="1581175" y="4919986"/>
            <a:ext cx="3686450" cy="288000"/>
          </a:xfrm>
          <a:prstGeom prst="roundRect">
            <a:avLst/>
          </a:prstGeom>
          <a:solidFill>
            <a:srgbClr val="C00000"/>
          </a:solidFill>
          <a:ln>
            <a:no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83969" tIns="41985" rIns="83969" bIns="41985" rtlCol="0" anchor="ctr"/>
          <a:lstStyle/>
          <a:p>
            <a:pPr algn="ctr">
              <a:lnSpc>
                <a:spcPct val="150000"/>
              </a:lnSpc>
            </a:pPr>
            <a:r>
              <a:rPr lang="ja-JP" altLang="en-US" sz="1400" b="1" dirty="0" smtClean="0">
                <a:latin typeface="メイリオ" pitchFamily="50" charset="-128"/>
                <a:ea typeface="メイリオ" pitchFamily="50" charset="-128"/>
              </a:rPr>
              <a:t>労働局が導入･運用計画を審査します</a:t>
            </a:r>
            <a:endParaRPr lang="ja-JP" altLang="en-US" sz="1400" b="1" dirty="0">
              <a:latin typeface="メイリオ" pitchFamily="50" charset="-128"/>
              <a:ea typeface="メイリオ" pitchFamily="50" charset="-128"/>
            </a:endParaRPr>
          </a:p>
        </p:txBody>
      </p:sp>
      <p:sp>
        <p:nvSpPr>
          <p:cNvPr id="64" name="正方形/長方形 63"/>
          <p:cNvSpPr/>
          <p:nvPr/>
        </p:nvSpPr>
        <p:spPr>
          <a:xfrm>
            <a:off x="0" y="7075140"/>
            <a:ext cx="6858000" cy="612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t"/>
          <a:lstStyle/>
          <a:p>
            <a:pPr>
              <a:lnSpc>
                <a:spcPts val="2300"/>
              </a:lnSpc>
            </a:pPr>
            <a:r>
              <a:rPr lang="ja-JP" altLang="en-US" b="1" dirty="0" smtClean="0">
                <a:latin typeface="メイリオ" pitchFamily="50" charset="-128"/>
                <a:ea typeface="メイリオ" pitchFamily="50" charset="-128"/>
              </a:rPr>
              <a:t>　</a:t>
            </a:r>
            <a:r>
              <a:rPr lang="ja-JP" altLang="en-US" sz="1600" b="1" dirty="0" smtClean="0">
                <a:latin typeface="メイリオ" pitchFamily="50" charset="-128"/>
                <a:ea typeface="メイリオ" pitchFamily="50" charset="-128"/>
              </a:rPr>
              <a:t>②　認定された「導入･運用計画」に基づき、</a:t>
            </a:r>
            <a:endParaRPr lang="en-US" altLang="ja-JP" sz="1600" b="1" dirty="0" smtClean="0">
              <a:latin typeface="メイリオ" pitchFamily="50" charset="-128"/>
              <a:ea typeface="メイリオ" pitchFamily="50" charset="-128"/>
            </a:endParaRPr>
          </a:p>
          <a:p>
            <a:pPr>
              <a:lnSpc>
                <a:spcPts val="2300"/>
              </a:lnSpc>
            </a:pPr>
            <a:r>
              <a:rPr lang="ja-JP" altLang="en-US" sz="1600" b="1" dirty="0" smtClean="0">
                <a:latin typeface="メイリオ" pitchFamily="50" charset="-128"/>
                <a:ea typeface="メイリオ" pitchFamily="50" charset="-128"/>
              </a:rPr>
              <a:t>　　　介護福祉機器の導入、運用などを行ってください。</a:t>
            </a:r>
            <a:endParaRPr lang="ja-JP" altLang="en-US" sz="1600" b="1" dirty="0">
              <a:latin typeface="メイリオ" pitchFamily="50" charset="-128"/>
              <a:ea typeface="メイリオ" pitchFamily="50" charset="-128"/>
            </a:endParaRPr>
          </a:p>
        </p:txBody>
      </p:sp>
      <p:sp>
        <p:nvSpPr>
          <p:cNvPr id="65" name="テキスト ボックス 64"/>
          <p:cNvSpPr txBox="1"/>
          <p:nvPr/>
        </p:nvSpPr>
        <p:spPr>
          <a:xfrm>
            <a:off x="102915" y="7953020"/>
            <a:ext cx="6669360" cy="1700617"/>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lIns="83969" tIns="41985" rIns="83969" bIns="41985" rtlCol="0">
            <a:spAutoFit/>
          </a:bodyPr>
          <a:lstStyle/>
          <a:p>
            <a:pPr marL="180213" indent="-180213">
              <a:lnSpc>
                <a:spcPts val="1493"/>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a:t>
            </a:r>
            <a:r>
              <a:rPr lang="ja-JP" altLang="en-US" sz="1000" b="1" dirty="0" smtClean="0">
                <a:latin typeface="メイリオ" pitchFamily="50" charset="-128"/>
                <a:ea typeface="メイリオ" pitchFamily="50" charset="-128"/>
              </a:rPr>
              <a:t>介護労働者の雇用管理改善に努める</a:t>
            </a:r>
            <a:endParaRPr lang="en-US" altLang="ja-JP" sz="1000" b="1" dirty="0" smtClean="0">
              <a:latin typeface="メイリオ" pitchFamily="50" charset="-128"/>
              <a:ea typeface="メイリオ" pitchFamily="50" charset="-128"/>
            </a:endParaRPr>
          </a:p>
          <a:p>
            <a:pPr marL="180213" indent="-180213">
              <a:lnSpc>
                <a:spcPts val="1493"/>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導入・運用計画に変更が生じるときは、その</a:t>
            </a:r>
            <a:r>
              <a:rPr lang="ja-JP" altLang="en-US" sz="1000" u="sng" dirty="0" smtClean="0">
                <a:latin typeface="メイリオ" pitchFamily="50" charset="-128"/>
                <a:ea typeface="メイリオ" pitchFamily="50" charset="-128"/>
              </a:rPr>
              <a:t>２週間前までに導入・運用計画変更書（様式第</a:t>
            </a:r>
            <a:r>
              <a:rPr lang="en-US" altLang="ja-JP" sz="1000" u="sng" dirty="0" smtClean="0">
                <a:latin typeface="メイリオ" pitchFamily="50" charset="-128"/>
                <a:ea typeface="メイリオ" pitchFamily="50" charset="-128"/>
              </a:rPr>
              <a:t>1-1</a:t>
            </a:r>
            <a:r>
              <a:rPr lang="ja-JP" altLang="en-US" sz="1000" u="sng" dirty="0" smtClean="0">
                <a:latin typeface="メイリオ" pitchFamily="50" charset="-128"/>
                <a:ea typeface="メイリオ" pitchFamily="50" charset="-128"/>
              </a:rPr>
              <a:t>号）を提出する</a:t>
            </a:r>
            <a:endParaRPr lang="en-US" altLang="ja-JP" sz="1000" u="sng" dirty="0" smtClean="0">
              <a:latin typeface="メイリオ" pitchFamily="50" charset="-128"/>
              <a:ea typeface="メイリオ" pitchFamily="50" charset="-128"/>
            </a:endParaRPr>
          </a:p>
          <a:p>
            <a:pPr marL="85365" indent="-85365">
              <a:lnSpc>
                <a:spcPts val="1493"/>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請求書、領収書、納品書などを保管する（支給対象部分の金額が確認できるもの）</a:t>
            </a:r>
            <a:endParaRPr lang="en-US" altLang="ja-JP" sz="1000" dirty="0" smtClean="0">
              <a:latin typeface="メイリオ" pitchFamily="50" charset="-128"/>
              <a:ea typeface="メイリオ" pitchFamily="50" charset="-128"/>
            </a:endParaRPr>
          </a:p>
          <a:p>
            <a:pPr marL="85365" indent="-85365">
              <a:lnSpc>
                <a:spcPts val="1493"/>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分割払いの場合は、</a:t>
            </a:r>
            <a:r>
              <a:rPr lang="ja-JP" altLang="en-US" sz="1000" u="sng" dirty="0" smtClean="0">
                <a:latin typeface="メイリオ" pitchFamily="50" charset="-128"/>
                <a:ea typeface="メイリオ" pitchFamily="50" charset="-128"/>
              </a:rPr>
              <a:t>支給対象部分の費用の支払い計画を立てること（対象外部分を除く）</a:t>
            </a:r>
            <a:endParaRPr lang="en-US" altLang="ja-JP" sz="1000" u="sng" dirty="0" smtClean="0">
              <a:latin typeface="メイリオ" pitchFamily="50" charset="-128"/>
              <a:ea typeface="メイリオ" pitchFamily="50" charset="-128"/>
            </a:endParaRPr>
          </a:p>
          <a:p>
            <a:pPr marL="85365" indent="-85365">
              <a:lnSpc>
                <a:spcPts val="1493"/>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奨励金の支給終了後も、引き続き、介護福祉機器の使用を予定する</a:t>
            </a:r>
            <a:endParaRPr lang="en-US" altLang="ja-JP" sz="1000" dirty="0" smtClean="0">
              <a:latin typeface="メイリオ" pitchFamily="50" charset="-128"/>
              <a:ea typeface="メイリオ" pitchFamily="50" charset="-128"/>
            </a:endParaRPr>
          </a:p>
          <a:p>
            <a:pPr marL="180213" indent="-180213">
              <a:lnSpc>
                <a:spcPts val="1692"/>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機器の販売者に「販売・賃貸証明書」（様式第</a:t>
            </a:r>
            <a:r>
              <a:rPr lang="en-US" altLang="ja-JP" sz="1000" dirty="0" smtClean="0">
                <a:latin typeface="メイリオ" pitchFamily="50" charset="-128"/>
                <a:ea typeface="メイリオ" pitchFamily="50" charset="-128"/>
              </a:rPr>
              <a:t>10</a:t>
            </a:r>
            <a:r>
              <a:rPr lang="ja-JP" altLang="en-US" sz="1000" dirty="0" smtClean="0">
                <a:latin typeface="メイリオ" pitchFamily="50" charset="-128"/>
                <a:ea typeface="メイリオ" pitchFamily="50" charset="-128"/>
              </a:rPr>
              <a:t>号）の記入・押印をもらう</a:t>
            </a:r>
            <a:endParaRPr lang="en-US" altLang="ja-JP" sz="1000" dirty="0" smtClean="0">
              <a:latin typeface="メイリオ" pitchFamily="50" charset="-128"/>
              <a:ea typeface="メイリオ" pitchFamily="50" charset="-128"/>
            </a:endParaRPr>
          </a:p>
          <a:p>
            <a:pPr marL="180213" indent="-180213">
              <a:lnSpc>
                <a:spcPts val="1692"/>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導入・運用計画期間終了までに導入効果を把握する　</a:t>
            </a:r>
            <a:r>
              <a:rPr lang="ja-JP" altLang="en-US" sz="1000" dirty="0" smtClean="0">
                <a:solidFill>
                  <a:schemeClr val="accent1"/>
                </a:solidFill>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 支給申請日までに事業主都合の解雇などをしない</a:t>
            </a:r>
            <a:endParaRPr lang="en-US" altLang="ja-JP" sz="1000" dirty="0" smtClean="0">
              <a:latin typeface="メイリオ" pitchFamily="50" charset="-128"/>
              <a:ea typeface="メイリオ" pitchFamily="50" charset="-128"/>
            </a:endParaRPr>
          </a:p>
          <a:p>
            <a:pPr marL="180213" indent="-180213">
              <a:lnSpc>
                <a:spcPts val="1692"/>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他の助成金の不正受給をしない　　　　　　　</a:t>
            </a:r>
            <a:r>
              <a:rPr lang="ja-JP" altLang="en-US" sz="1000" dirty="0" smtClean="0">
                <a:solidFill>
                  <a:schemeClr val="accent1"/>
                </a:solidFill>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 労働関係法令に違反しない</a:t>
            </a:r>
            <a:endParaRPr lang="en-US" altLang="ja-JP" sz="1000" dirty="0" smtClean="0">
              <a:latin typeface="メイリオ" pitchFamily="50" charset="-128"/>
              <a:ea typeface="メイリオ" pitchFamily="50" charset="-128"/>
            </a:endParaRPr>
          </a:p>
        </p:txBody>
      </p:sp>
      <p:sp>
        <p:nvSpPr>
          <p:cNvPr id="23" name="正方形/長方形 22"/>
          <p:cNvSpPr/>
          <p:nvPr/>
        </p:nvSpPr>
        <p:spPr>
          <a:xfrm>
            <a:off x="160065" y="6661207"/>
            <a:ext cx="6669360" cy="246221"/>
          </a:xfrm>
          <a:prstGeom prst="rect">
            <a:avLst/>
          </a:prstGeom>
        </p:spPr>
        <p:txBody>
          <a:bodyPr wrap="square">
            <a:spAutoFit/>
          </a:bodyPr>
          <a:lstStyle/>
          <a:p>
            <a:r>
              <a:rPr lang="ja-JP" altLang="en-US" sz="1000" dirty="0" smtClean="0">
                <a:latin typeface="メイリオ" pitchFamily="50" charset="-128"/>
                <a:ea typeface="メイリオ" pitchFamily="50" charset="-128"/>
              </a:rPr>
              <a:t>導入・運用計画が適切だと認められる場合は、事業主の方へ「認定通知書」（様式第</a:t>
            </a:r>
            <a:r>
              <a:rPr lang="en-US" altLang="ja-JP" sz="1000" dirty="0" smtClean="0">
                <a:latin typeface="メイリオ" pitchFamily="50" charset="-128"/>
                <a:ea typeface="メイリオ" pitchFamily="50" charset="-128"/>
              </a:rPr>
              <a:t>3-1</a:t>
            </a:r>
            <a:r>
              <a:rPr lang="ja-JP" altLang="en-US" sz="1000" dirty="0" smtClean="0">
                <a:latin typeface="メイリオ" pitchFamily="50" charset="-128"/>
                <a:ea typeface="メイリオ" pitchFamily="50" charset="-128"/>
              </a:rPr>
              <a:t>号）により通知します。</a:t>
            </a:r>
            <a:endParaRPr lang="ja-JP" altLang="en-US" sz="1000" dirty="0">
              <a:latin typeface="メイリオ" pitchFamily="50" charset="-128"/>
              <a:ea typeface="メイリオ" pitchFamily="50" charset="-128"/>
            </a:endParaRPr>
          </a:p>
        </p:txBody>
      </p:sp>
      <p:sp>
        <p:nvSpPr>
          <p:cNvPr id="24" name="下矢印 23"/>
          <p:cNvSpPr/>
          <p:nvPr/>
        </p:nvSpPr>
        <p:spPr>
          <a:xfrm>
            <a:off x="3132758" y="4564385"/>
            <a:ext cx="576064" cy="278641"/>
          </a:xfrm>
          <a:prstGeom prst="downArrow">
            <a:avLst>
              <a:gd name="adj1" fmla="val 40156"/>
              <a:gd name="adj2" fmla="val 53691"/>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5" name="テキスト ボックス 24"/>
          <p:cNvSpPr txBox="1"/>
          <p:nvPr/>
        </p:nvSpPr>
        <p:spPr>
          <a:xfrm>
            <a:off x="0" y="9593468"/>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sp>
        <p:nvSpPr>
          <p:cNvPr id="27" name="角丸四角形 26"/>
          <p:cNvSpPr/>
          <p:nvPr/>
        </p:nvSpPr>
        <p:spPr>
          <a:xfrm>
            <a:off x="2958852" y="854559"/>
            <a:ext cx="3720441" cy="570049"/>
          </a:xfrm>
          <a:prstGeom prst="roundRect">
            <a:avLst/>
          </a:prstGeom>
          <a:solidFill>
            <a:srgbClr val="FEF4EC"/>
          </a:solidFill>
          <a:ln>
            <a:solidFill>
              <a:schemeClr val="accent2"/>
            </a:solidFill>
          </a:ln>
        </p:spPr>
        <p:style>
          <a:lnRef idx="1">
            <a:schemeClr val="accent2"/>
          </a:lnRef>
          <a:fillRef idx="2">
            <a:schemeClr val="accent2"/>
          </a:fillRef>
          <a:effectRef idx="1">
            <a:schemeClr val="accent2"/>
          </a:effectRef>
          <a:fontRef idx="minor">
            <a:schemeClr val="dk1"/>
          </a:fontRef>
        </p:style>
        <p:txBody>
          <a:bodyPr lIns="36000" tIns="45537" rIns="36000" bIns="45537" rtlCol="0" anchor="ctr"/>
          <a:lstStyle/>
          <a:p>
            <a:pPr algn="ctr"/>
            <a:r>
              <a:rPr lang="ja-JP" altLang="en-US" sz="1050" b="1" dirty="0" smtClean="0">
                <a:latin typeface="メイリオ" pitchFamily="50" charset="-128"/>
                <a:ea typeface="メイリオ" pitchFamily="50" charset="-128"/>
              </a:rPr>
              <a:t>介護技術に関する身体的負担軽減を図るための研修費</a:t>
            </a:r>
            <a:endParaRPr lang="en-US" altLang="ja-JP" sz="1050" b="1" dirty="0" smtClean="0">
              <a:latin typeface="メイリオ" pitchFamily="50" charset="-128"/>
              <a:ea typeface="メイリオ" pitchFamily="50" charset="-128"/>
            </a:endParaRPr>
          </a:p>
          <a:p>
            <a:pPr algn="ctr"/>
            <a:r>
              <a:rPr lang="ja-JP" altLang="en-US" sz="750" b="1" dirty="0" smtClean="0">
                <a:latin typeface="メイリオ" pitchFamily="50" charset="-128"/>
                <a:ea typeface="メイリオ" pitchFamily="50" charset="-128"/>
              </a:rPr>
              <a:t>（一定の資格を有する者</a:t>
            </a:r>
            <a:r>
              <a:rPr lang="en-US" altLang="ja-JP" sz="750" b="1" dirty="0" smtClean="0">
                <a:latin typeface="メイリオ" pitchFamily="50" charset="-128"/>
                <a:ea typeface="メイリオ" pitchFamily="50" charset="-128"/>
              </a:rPr>
              <a:t>※</a:t>
            </a:r>
            <a:r>
              <a:rPr lang="ja-JP" altLang="en-US" sz="750" b="1" dirty="0" smtClean="0">
                <a:latin typeface="メイリオ" pitchFamily="50" charset="-128"/>
                <a:ea typeface="メイリオ" pitchFamily="50" charset="-128"/>
              </a:rPr>
              <a:t>を講師とする場合、講師への謝金も対象となります）</a:t>
            </a:r>
            <a:endParaRPr lang="en-US" altLang="ja-JP" sz="750" b="1" dirty="0" smtClean="0">
              <a:latin typeface="メイリオ" pitchFamily="50" charset="-128"/>
              <a:ea typeface="メイリオ" pitchFamily="50" charset="-128"/>
            </a:endParaRPr>
          </a:p>
          <a:p>
            <a:r>
              <a:rPr lang="ja-JP" altLang="en-US" sz="600" dirty="0" smtClean="0">
                <a:solidFill>
                  <a:schemeClr val="tx1"/>
                </a:solidFill>
                <a:latin typeface="メイリオ" pitchFamily="50" charset="-128"/>
                <a:ea typeface="メイリオ" pitchFamily="50" charset="-128"/>
              </a:rPr>
              <a:t>　</a:t>
            </a:r>
            <a:r>
              <a:rPr lang="en-US" altLang="ja-JP" sz="600" dirty="0" smtClean="0">
                <a:solidFill>
                  <a:schemeClr val="tx1"/>
                </a:solidFill>
                <a:latin typeface="メイリオ" pitchFamily="50" charset="-128"/>
                <a:ea typeface="メイリオ" pitchFamily="50" charset="-128"/>
              </a:rPr>
              <a:t>※</a:t>
            </a:r>
            <a:r>
              <a:rPr lang="ja-JP" altLang="en-US" sz="600" dirty="0" smtClean="0">
                <a:solidFill>
                  <a:schemeClr val="tx1"/>
                </a:solidFill>
                <a:latin typeface="メイリオ" pitchFamily="50" charset="-128"/>
                <a:ea typeface="メイリオ" pitchFamily="50" charset="-128"/>
              </a:rPr>
              <a:t>医師、介護福祉士、保健師、助産師、看護師、理学療法士、作業療法士、機能訓練指導員、</a:t>
            </a:r>
            <a:endParaRPr lang="en-US" altLang="ja-JP" sz="600" dirty="0" smtClean="0">
              <a:solidFill>
                <a:schemeClr val="tx1"/>
              </a:solidFill>
              <a:latin typeface="メイリオ" pitchFamily="50" charset="-128"/>
              <a:ea typeface="メイリオ" pitchFamily="50" charset="-128"/>
            </a:endParaRPr>
          </a:p>
          <a:p>
            <a:r>
              <a:rPr lang="ja-JP" altLang="en-US" sz="600" dirty="0" smtClean="0">
                <a:solidFill>
                  <a:schemeClr val="tx1"/>
                </a:solidFill>
                <a:latin typeface="メイリオ" pitchFamily="50" charset="-128"/>
                <a:ea typeface="メイリオ" pitchFamily="50" charset="-128"/>
              </a:rPr>
              <a:t>　　あん摩マッサージ指圧師・准看護師・柔道整復師であって運動療法機能訓練技能講習会を修了した者</a:t>
            </a:r>
            <a:endParaRPr lang="ja-JP" altLang="en-US" sz="750" b="1" dirty="0">
              <a:solidFill>
                <a:schemeClr val="tx1"/>
              </a:solidFill>
              <a:latin typeface="メイリオ" pitchFamily="50" charset="-128"/>
              <a:ea typeface="メイリオ" pitchFamily="50" charset="-128"/>
            </a:endParaRPr>
          </a:p>
        </p:txBody>
      </p:sp>
      <p:graphicFrame>
        <p:nvGraphicFramePr>
          <p:cNvPr id="28" name="表 27"/>
          <p:cNvGraphicFramePr>
            <a:graphicFrameLocks noGrp="1"/>
          </p:cNvGraphicFramePr>
          <p:nvPr/>
        </p:nvGraphicFramePr>
        <p:xfrm>
          <a:off x="200515" y="2721510"/>
          <a:ext cx="6431705" cy="1760220"/>
        </p:xfrm>
        <a:graphic>
          <a:graphicData uri="http://schemas.openxmlformats.org/drawingml/2006/table">
            <a:tbl>
              <a:tblPr firstRow="1" bandRow="1">
                <a:tableStyleId>{5940675A-B579-460E-94D1-54222C63F5DA}</a:tableStyleId>
              </a:tblPr>
              <a:tblGrid>
                <a:gridCol w="511613"/>
                <a:gridCol w="3808867"/>
                <a:gridCol w="2111225"/>
              </a:tblGrid>
              <a:tr h="216000">
                <a:tc>
                  <a:txBody>
                    <a:bodyPr/>
                    <a:lstStyle/>
                    <a:p>
                      <a:r>
                        <a:rPr kumimoji="1" lang="ja-JP" altLang="en-US" sz="1050" dirty="0" smtClean="0">
                          <a:latin typeface="メイリオ" pitchFamily="50" charset="-128"/>
                          <a:ea typeface="メイリオ" pitchFamily="50" charset="-128"/>
                        </a:rPr>
                        <a:t>▢</a:t>
                      </a:r>
                      <a:r>
                        <a:rPr kumimoji="1" lang="ja-JP" altLang="en-US" sz="1050" baseline="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1</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「導入・運用計画（変更）書」（様式第１</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１号・１</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１号別紙）</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2</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「介護福祉機器設置・整備申告書」（様式第２</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 </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3</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spc="-40" baseline="0" dirty="0" smtClean="0">
                          <a:latin typeface="メイリオ" pitchFamily="50" charset="-128"/>
                          <a:ea typeface="メイリオ" pitchFamily="50" charset="-128"/>
                        </a:rPr>
                        <a:t>介護関係業務を行っている事業主であることを確認するための書類</a:t>
                      </a:r>
                      <a:endParaRPr kumimoji="1" lang="ja-JP" altLang="en-US" sz="1000" spc="-40" baseline="0" dirty="0">
                        <a:latin typeface="メイリオ" pitchFamily="50" charset="-128"/>
                        <a:ea typeface="メイリオ" pitchFamily="50" charset="-128"/>
                      </a:endParaRPr>
                    </a:p>
                  </a:txBody>
                  <a:tcPr marL="45720" marR="45720" anchor="b">
                    <a:solidFill>
                      <a:schemeClr val="bg1"/>
                    </a:solidFill>
                  </a:tcPr>
                </a:tc>
                <a:tc>
                  <a:txBody>
                    <a:bodyPr/>
                    <a:lstStyle/>
                    <a:p>
                      <a:pPr>
                        <a:lnSpc>
                          <a:spcPts val="1200"/>
                        </a:lnSpc>
                      </a:pPr>
                      <a:r>
                        <a:rPr lang="ja-JP" altLang="en-US" sz="800" dirty="0" smtClean="0">
                          <a:latin typeface="メイリオ" pitchFamily="50" charset="-128"/>
                          <a:ea typeface="メイリオ" pitchFamily="50" charset="-128"/>
                        </a:rPr>
                        <a:t>介護保険指定通知書、登記事項証明書など</a:t>
                      </a:r>
                      <a:endParaRPr kumimoji="1" lang="ja-JP" altLang="en-US" sz="80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4</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「介護労働者雇用管理責任者」の選任・周知している書面</a:t>
                      </a:r>
                      <a:endParaRPr kumimoji="1" lang="ja-JP" altLang="en-US" sz="1000" dirty="0">
                        <a:latin typeface="メイリオ" pitchFamily="50" charset="-128"/>
                        <a:ea typeface="メイリオ" pitchFamily="50" charset="-128"/>
                      </a:endParaRPr>
                    </a:p>
                  </a:txBody>
                  <a:tcPr marL="45720" marR="45720" anchor="b">
                    <a:solidFill>
                      <a:schemeClr val="bg1"/>
                    </a:solidFill>
                  </a:tcPr>
                </a:tc>
                <a:tc>
                  <a:txBody>
                    <a:bodyPr/>
                    <a:lstStyle/>
                    <a:p>
                      <a:r>
                        <a:rPr lang="ja-JP" altLang="en-US" sz="800" dirty="0" smtClean="0">
                          <a:latin typeface="メイリオ" pitchFamily="50" charset="-128"/>
                          <a:ea typeface="メイリオ" pitchFamily="50" charset="-128"/>
                        </a:rPr>
                        <a:t>様式例あり</a:t>
                      </a:r>
                      <a:endParaRPr kumimoji="1" lang="ja-JP" altLang="en-US" sz="800" dirty="0"/>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5</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介護福祉機器のカタログ、価格表、見積書</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6</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導入効果の把握に関する書類</a:t>
                      </a:r>
                      <a:endParaRPr kumimoji="1" lang="ja-JP" altLang="en-US" sz="1000" dirty="0">
                        <a:latin typeface="メイリオ" pitchFamily="50" charset="-128"/>
                        <a:ea typeface="メイリオ" pitchFamily="50" charset="-128"/>
                      </a:endParaRPr>
                    </a:p>
                  </a:txBody>
                  <a:tcPr marL="45720" marR="45720">
                    <a:solidFill>
                      <a:schemeClr val="bg1"/>
                    </a:solidFill>
                  </a:tcPr>
                </a:tc>
                <a:tc>
                  <a:txBody>
                    <a:bodyPr/>
                    <a:lstStyle/>
                    <a:p>
                      <a:pPr>
                        <a:lnSpc>
                          <a:spcPts val="1200"/>
                        </a:lnSpc>
                      </a:pPr>
                      <a:r>
                        <a:rPr lang="ja-JP" altLang="en-US" sz="800" dirty="0" smtClean="0">
                          <a:latin typeface="メイリオ" pitchFamily="50" charset="-128"/>
                          <a:ea typeface="メイリオ" pitchFamily="50" charset="-128"/>
                        </a:rPr>
                        <a:t>介護労働者へのアンケートの様式など</a:t>
                      </a:r>
                      <a:endParaRPr kumimoji="1" lang="ja-JP" altLang="en-US" sz="800" dirty="0">
                        <a:latin typeface="メイリオ" pitchFamily="50" charset="-128"/>
                        <a:ea typeface="メイリオ" pitchFamily="50" charset="-128"/>
                      </a:endParaRPr>
                    </a:p>
                  </a:txBody>
                  <a:tcPr marL="45720" marR="45720">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7</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ct val="100000"/>
                        </a:lnSpc>
                      </a:pPr>
                      <a:r>
                        <a:rPr lang="ja-JP" altLang="en-US" sz="1000" dirty="0" smtClean="0">
                          <a:latin typeface="メイリオ" pitchFamily="50" charset="-128"/>
                          <a:ea typeface="メイリオ" pitchFamily="50" charset="-128"/>
                        </a:rPr>
                        <a:t>その他管轄労働局長が必要と認める書類　　</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p:cNvSpPr/>
          <p:nvPr/>
        </p:nvSpPr>
        <p:spPr>
          <a:xfrm>
            <a:off x="285728" y="7904419"/>
            <a:ext cx="6286544" cy="1846833"/>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endParaRPr kumimoji="1" lang="ja-JP" altLang="en-US" dirty="0"/>
          </a:p>
        </p:txBody>
      </p:sp>
      <p:sp>
        <p:nvSpPr>
          <p:cNvPr id="29" name="テキスト ボックス 28"/>
          <p:cNvSpPr txBox="1"/>
          <p:nvPr/>
        </p:nvSpPr>
        <p:spPr>
          <a:xfrm>
            <a:off x="3820939" y="632363"/>
            <a:ext cx="2880320" cy="546455"/>
          </a:xfrm>
          <a:prstGeom prst="rect">
            <a:avLst/>
          </a:prstGeom>
          <a:noFill/>
        </p:spPr>
        <p:txBody>
          <a:bodyPr wrap="square" lIns="36000" tIns="41985" rIns="36000" bIns="41985" rtlCol="0">
            <a:spAutoFit/>
          </a:bodyPr>
          <a:lstStyle/>
          <a:p>
            <a:r>
              <a:rPr lang="ja-JP" altLang="en-US" sz="1000" b="1" dirty="0" smtClean="0">
                <a:latin typeface="メイリオ" pitchFamily="50" charset="-128"/>
                <a:ea typeface="メイリオ" pitchFamily="50" charset="-128"/>
              </a:rPr>
              <a:t>機器の導入前と機器の導入後計画期間終了までに、それぞれ実施したアンケート結果に基づき、導入効果を測定・評価します。</a:t>
            </a:r>
            <a:endParaRPr lang="ja-JP" altLang="en-US" sz="1000" b="1" dirty="0">
              <a:latin typeface="メイリオ" pitchFamily="50" charset="-128"/>
              <a:ea typeface="メイリオ" pitchFamily="50" charset="-128"/>
            </a:endParaRPr>
          </a:p>
        </p:txBody>
      </p:sp>
      <p:sp>
        <p:nvSpPr>
          <p:cNvPr id="30" name="正方形/長方形 29"/>
          <p:cNvSpPr/>
          <p:nvPr/>
        </p:nvSpPr>
        <p:spPr>
          <a:xfrm>
            <a:off x="0" y="170252"/>
            <a:ext cx="6858000" cy="360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nSpc>
                <a:spcPts val="2400"/>
              </a:lnSpc>
            </a:pPr>
            <a:r>
              <a:rPr lang="ja-JP" altLang="en-US" sz="1600" b="1" dirty="0" smtClean="0">
                <a:latin typeface="メイリオ" pitchFamily="50" charset="-128"/>
                <a:ea typeface="メイリオ" pitchFamily="50" charset="-128"/>
              </a:rPr>
              <a:t>　③　介護福祉機器の導入効果を把握してください。</a:t>
            </a:r>
            <a:endParaRPr lang="ja-JP" altLang="en-US" sz="1600" b="1" dirty="0">
              <a:latin typeface="メイリオ" pitchFamily="50" charset="-128"/>
              <a:ea typeface="メイリオ" pitchFamily="50" charset="-128"/>
            </a:endParaRPr>
          </a:p>
        </p:txBody>
      </p:sp>
      <p:sp>
        <p:nvSpPr>
          <p:cNvPr id="31" name="テキスト ボックス 30"/>
          <p:cNvSpPr txBox="1"/>
          <p:nvPr/>
        </p:nvSpPr>
        <p:spPr>
          <a:xfrm>
            <a:off x="194585" y="1136576"/>
            <a:ext cx="6530338" cy="1521081"/>
          </a:xfrm>
          <a:prstGeom prst="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wrap="square" lIns="108000" tIns="41985" rIns="108000" bIns="41985" rtlCol="0">
            <a:spAutoFit/>
          </a:bodyPr>
          <a:lstStyle/>
          <a:p>
            <a:pPr>
              <a:lnSpc>
                <a:spcPts val="1400"/>
              </a:lnSpc>
            </a:pPr>
            <a:r>
              <a:rPr lang="ja-JP" altLang="en-US" sz="1000" dirty="0" smtClean="0">
                <a:latin typeface="メイリオ" pitchFamily="50" charset="-128"/>
                <a:ea typeface="メイリオ" pitchFamily="50" charset="-128"/>
              </a:rPr>
              <a:t>　導入効果は</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a:t>
            </a:r>
            <a:r>
              <a:rPr lang="ja-JP" altLang="en-US" sz="1000" b="1" dirty="0" smtClean="0">
                <a:latin typeface="メイリオ" pitchFamily="50" charset="-128"/>
                <a:ea typeface="メイリオ" pitchFamily="50" charset="-128"/>
              </a:rPr>
              <a:t>機器の導入前」と「機器の導入後、計画期間終了まで」のそれぞれに実施する</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介護労働者の身体的</a:t>
            </a:r>
            <a:r>
              <a:rPr lang="ja-JP" altLang="en-US" sz="1000" dirty="0" smtClean="0">
                <a:solidFill>
                  <a:schemeClr val="tx1"/>
                </a:solidFill>
                <a:latin typeface="メイリオ" pitchFamily="50" charset="-128"/>
                <a:ea typeface="メイリオ" pitchFamily="50" charset="-128"/>
              </a:rPr>
              <a:t>負担などに</a:t>
            </a:r>
            <a:r>
              <a:rPr lang="ja-JP" altLang="en-US" sz="1000" dirty="0" smtClean="0">
                <a:latin typeface="メイリオ" pitchFamily="50" charset="-128"/>
                <a:ea typeface="メイリオ" pitchFamily="50" charset="-128"/>
              </a:rPr>
              <a:t>ついてのアンケート調査の結果に基づき、</a:t>
            </a:r>
            <a:r>
              <a:rPr lang="ja-JP" altLang="en-US" sz="1000" b="1" u="sng" dirty="0" smtClean="0">
                <a:latin typeface="メイリオ" pitchFamily="50" charset="-128"/>
                <a:ea typeface="メイリオ" pitchFamily="50" charset="-128"/>
              </a:rPr>
              <a:t>①身体的負担が大きいと感じている職員数の改善率（６０％以上）</a:t>
            </a:r>
            <a:r>
              <a:rPr lang="ja-JP" altLang="en-US" sz="1000" dirty="0" smtClean="0">
                <a:latin typeface="メイリオ" pitchFamily="50" charset="-128"/>
                <a:ea typeface="メイリオ" pitchFamily="50" charset="-128"/>
              </a:rPr>
              <a:t>と</a:t>
            </a:r>
            <a:r>
              <a:rPr lang="ja-JP" altLang="en-US" sz="1000" b="1" u="sng" dirty="0" smtClean="0">
                <a:latin typeface="メイリオ" pitchFamily="50" charset="-128"/>
                <a:ea typeface="メイリオ" pitchFamily="50" charset="-128"/>
              </a:rPr>
              <a:t>②身体的負担軽減に資する作業方法が改善された職員数の改善率（</a:t>
            </a:r>
            <a:r>
              <a:rPr lang="en-US" altLang="ja-JP" sz="1000" b="1" u="sng" dirty="0" smtClean="0">
                <a:latin typeface="メイリオ" pitchFamily="50" charset="-128"/>
                <a:ea typeface="メイリオ" pitchFamily="50" charset="-128"/>
              </a:rPr>
              <a:t>60</a:t>
            </a:r>
            <a:r>
              <a:rPr lang="ja-JP" altLang="en-US" sz="1000" b="1" u="sng" dirty="0" smtClean="0">
                <a:latin typeface="メイリオ" pitchFamily="50" charset="-128"/>
                <a:ea typeface="メイリオ" pitchFamily="50" charset="-128"/>
              </a:rPr>
              <a:t>％以上）</a:t>
            </a:r>
            <a:r>
              <a:rPr lang="ja-JP" altLang="en-US" sz="1000" dirty="0" smtClean="0">
                <a:latin typeface="メイリオ" pitchFamily="50" charset="-128"/>
                <a:ea typeface="メイリオ" pitchFamily="50" charset="-128"/>
              </a:rPr>
              <a:t>で評価します。奨励金の支給に当たっては、それぞれの評価事項を支給対象（①は機器の導入関係、②は介護技術研修関係）に対応させ、評価事項毎に支給決定を行います。</a:t>
            </a:r>
            <a:endParaRPr lang="en-US" altLang="ja-JP" sz="1000" dirty="0" smtClean="0">
              <a:latin typeface="メイリオ" pitchFamily="50" charset="-128"/>
              <a:ea typeface="メイリオ" pitchFamily="50" charset="-128"/>
            </a:endParaRPr>
          </a:p>
          <a:p>
            <a:pPr>
              <a:lnSpc>
                <a:spcPts val="1400"/>
              </a:lnSpc>
            </a:pPr>
            <a:r>
              <a:rPr lang="ja-JP" altLang="en-US" sz="1000" dirty="0" smtClean="0">
                <a:latin typeface="メイリオ" pitchFamily="50" charset="-128"/>
                <a:ea typeface="メイリオ" pitchFamily="50" charset="-128"/>
              </a:rPr>
              <a:t>　また、事業主は</a:t>
            </a:r>
            <a:r>
              <a:rPr lang="en-US" altLang="ja-JP" sz="1000" dirty="0" smtClean="0">
                <a:latin typeface="メイリオ" pitchFamily="50" charset="-128"/>
                <a:ea typeface="メイリオ" pitchFamily="50" charset="-128"/>
              </a:rPr>
              <a:t>､</a:t>
            </a:r>
            <a:r>
              <a:rPr lang="ja-JP" altLang="en-US" sz="1000" b="1" dirty="0" smtClean="0">
                <a:latin typeface="メイリオ" pitchFamily="50" charset="-128"/>
                <a:ea typeface="メイリオ" pitchFamily="50" charset="-128"/>
              </a:rPr>
              <a:t>計画終了時に、</a:t>
            </a:r>
            <a:r>
              <a:rPr lang="ja-JP" altLang="en-US" sz="1000" dirty="0" smtClean="0">
                <a:latin typeface="メイリオ" pitchFamily="50" charset="-128"/>
                <a:ea typeface="メイリオ" pitchFamily="50" charset="-128"/>
              </a:rPr>
              <a:t>計画期間の初日までに選任した</a:t>
            </a:r>
            <a:r>
              <a:rPr lang="ja-JP" altLang="en-US" sz="1000" u="sng" dirty="0" smtClean="0">
                <a:latin typeface="メイリオ" pitchFamily="50" charset="-128"/>
                <a:ea typeface="メイリオ" pitchFamily="50" charset="-128"/>
              </a:rPr>
              <a:t>労働者の過半数を代表する者</a:t>
            </a:r>
            <a:r>
              <a:rPr lang="ja-JP" altLang="en-US" sz="1000" dirty="0" smtClean="0">
                <a:latin typeface="メイリオ" pitchFamily="50" charset="-128"/>
                <a:ea typeface="メイリオ" pitchFamily="50" charset="-128"/>
              </a:rPr>
              <a:t>に</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導入効果を把握するためのアンケート調査などを実施したことの確認や機器の導入・運用に関する評価を「介護福祉機器導入効果報告書」</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様式第９号</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に記入してもらいます。</a:t>
            </a:r>
            <a:endParaRPr lang="en-US" altLang="ja-JP" sz="1000" dirty="0" smtClean="0">
              <a:latin typeface="メイリオ" pitchFamily="50" charset="-128"/>
              <a:ea typeface="メイリオ" pitchFamily="50" charset="-128"/>
            </a:endParaRPr>
          </a:p>
        </p:txBody>
      </p:sp>
      <p:sp>
        <p:nvSpPr>
          <p:cNvPr id="10" name="テキスト ボックス 9"/>
          <p:cNvSpPr txBox="1"/>
          <p:nvPr/>
        </p:nvSpPr>
        <p:spPr>
          <a:xfrm>
            <a:off x="1759098" y="3213978"/>
            <a:ext cx="4637055" cy="331011"/>
          </a:xfrm>
          <a:prstGeom prst="rect">
            <a:avLst/>
          </a:prstGeom>
          <a:noFill/>
          <a:ln>
            <a:noFill/>
          </a:ln>
        </p:spPr>
        <p:txBody>
          <a:bodyPr wrap="square" lIns="83969" tIns="41985" rIns="83969" bIns="41985" rtlCol="0">
            <a:spAutoFit/>
          </a:bodyPr>
          <a:lstStyle/>
          <a:p>
            <a:r>
              <a:rPr lang="ja-JP" altLang="en-US" sz="1600" dirty="0" smtClean="0">
                <a:solidFill>
                  <a:schemeClr val="accent2"/>
                </a:solidFill>
                <a:latin typeface="メイリオ" pitchFamily="50" charset="-128"/>
                <a:ea typeface="メイリオ" pitchFamily="50" charset="-128"/>
              </a:rPr>
              <a:t>★</a:t>
            </a:r>
            <a:r>
              <a:rPr lang="ja-JP" altLang="en-US" sz="1600" b="1" u="sng" dirty="0" smtClean="0">
                <a:latin typeface="メイリオ" pitchFamily="50" charset="-128"/>
                <a:ea typeface="メイリオ" pitchFamily="50" charset="-128"/>
              </a:rPr>
              <a:t>計画期間終了後１ヵ月間</a:t>
            </a:r>
            <a:endParaRPr lang="ja-JP" altLang="en-US" sz="1600" b="1" u="sng" dirty="0">
              <a:latin typeface="メイリオ" pitchFamily="50" charset="-128"/>
              <a:ea typeface="メイリオ" pitchFamily="50" charset="-128"/>
            </a:endParaRPr>
          </a:p>
        </p:txBody>
      </p:sp>
      <p:sp>
        <p:nvSpPr>
          <p:cNvPr id="18" name="正方形/長方形 17"/>
          <p:cNvSpPr/>
          <p:nvPr/>
        </p:nvSpPr>
        <p:spPr>
          <a:xfrm>
            <a:off x="260648" y="7172277"/>
            <a:ext cx="6440580" cy="2654211"/>
          </a:xfrm>
          <a:prstGeom prst="rect">
            <a:avLst/>
          </a:prstGeom>
        </p:spPr>
        <p:txBody>
          <a:bodyPr wrap="square" lIns="83969" tIns="41985" rIns="83969" bIns="41985">
            <a:spAutoFit/>
          </a:bodyPr>
          <a:lstStyle/>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　支給申請時に</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介護福祉機器が計画通りに導入･運用されていることを</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必要に応じて現地確認します。　　</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3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a:t>
            </a:r>
            <a:r>
              <a:rPr lang="ja-JP" altLang="en-US" sz="900" b="1" u="sng" dirty="0" smtClean="0">
                <a:latin typeface="メイリオ" pitchFamily="50" charset="-128"/>
                <a:ea typeface="メイリオ" pitchFamily="50" charset="-128"/>
                <a:cs typeface="Times New Roman" pitchFamily="18" charset="0"/>
              </a:rPr>
              <a:t>以下に該当する場合には奨励金を支給できません。</a:t>
            </a:r>
            <a:endParaRPr lang="en-US" altLang="ja-JP" sz="900" b="1" u="sng" dirty="0" smtClean="0">
              <a:latin typeface="メイリオ" pitchFamily="50" charset="-128"/>
              <a:ea typeface="メイリオ" pitchFamily="50" charset="-128"/>
              <a:cs typeface="Times New Roman" pitchFamily="18" charset="0"/>
            </a:endParaRPr>
          </a:p>
          <a:p>
            <a:pPr marL="180213" indent="-180213" eaLnBrk="0" fontAlgn="base" hangingPunct="0">
              <a:lnSpc>
                <a:spcPts val="200"/>
              </a:lnSpc>
              <a:spcBef>
                <a:spcPct val="0"/>
              </a:spcBef>
              <a:spcAft>
                <a:spcPct val="0"/>
              </a:spcAft>
              <a:tabLst>
                <a:tab pos="265578" algn="l"/>
              </a:tabLst>
            </a:pPr>
            <a:endParaRPr lang="en-US" altLang="ja-JP" sz="900" b="1" u="sng" dirty="0" smtClean="0">
              <a:latin typeface="メイリオ" pitchFamily="50" charset="-128"/>
              <a:ea typeface="メイリオ" pitchFamily="50" charset="-128"/>
              <a:cs typeface="Times New Roman" pitchFamily="18" charset="0"/>
            </a:endParaRPr>
          </a:p>
          <a:p>
            <a:pPr marL="360426"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●導入機器を転用、譲渡、売却、解約、改造した場合</a:t>
            </a:r>
            <a:endParaRPr lang="en-US" altLang="ja-JP" sz="900" dirty="0" smtClean="0">
              <a:latin typeface="メイリオ" pitchFamily="50" charset="-128"/>
              <a:ea typeface="メイリオ" pitchFamily="50" charset="-128"/>
              <a:cs typeface="Times New Roman" pitchFamily="18" charset="0"/>
            </a:endParaRPr>
          </a:p>
          <a:p>
            <a:pPr marL="360426"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●正当な理由なく機器を設置していない場合、設置しているが使用を停止している場合</a:t>
            </a:r>
            <a:endParaRPr lang="en-US" altLang="ja-JP" sz="900" dirty="0" smtClean="0">
              <a:latin typeface="メイリオ" pitchFamily="50" charset="-128"/>
              <a:ea typeface="メイリオ" pitchFamily="50" charset="-128"/>
              <a:cs typeface="Times New Roman" pitchFamily="18" charset="0"/>
            </a:endParaRPr>
          </a:p>
          <a:p>
            <a:pPr marL="360426"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●適正な使用や管理を怠ったことにより機器が使用不可能となった場合</a:t>
            </a:r>
            <a:endParaRPr lang="ja-JP" altLang="en-US" sz="900" dirty="0" smtClean="0">
              <a:latin typeface="メイリオ" pitchFamily="50" charset="-128"/>
              <a:ea typeface="メイリオ" pitchFamily="50" charset="-128"/>
              <a:cs typeface="ＭＳ Ｐゴシック" pitchFamily="50" charset="-128"/>
            </a:endParaRPr>
          </a:p>
          <a:p>
            <a:pPr marL="360426"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●機器が計画とは異なる事業所に導入された場合</a:t>
            </a:r>
            <a:endParaRPr lang="ja-JP" altLang="en-US" sz="900" dirty="0" smtClean="0">
              <a:latin typeface="メイリオ" pitchFamily="50" charset="-128"/>
              <a:ea typeface="メイリオ" pitchFamily="50" charset="-128"/>
              <a:cs typeface="ＭＳ Ｐゴシック" pitchFamily="50" charset="-128"/>
            </a:endParaRPr>
          </a:p>
          <a:p>
            <a:pPr marL="360426" eaLnBrk="0" fontAlgn="base" hangingPunct="0">
              <a:lnSpc>
                <a:spcPts val="400"/>
              </a:lnSpc>
              <a:spcBef>
                <a:spcPct val="0"/>
              </a:spcBef>
              <a:spcAft>
                <a:spcPct val="0"/>
              </a:spcAft>
              <a:tabLst>
                <a:tab pos="265578" algn="l"/>
              </a:tabLst>
            </a:pPr>
            <a:endParaRPr lang="ja-JP" altLang="en-US" sz="900" dirty="0" smtClean="0">
              <a:latin typeface="メイリオ" pitchFamily="50" charset="-128"/>
              <a:ea typeface="メイリオ" pitchFamily="50" charset="-128"/>
              <a:cs typeface="ＭＳ Ｐゴシック" pitchFamily="50" charset="-128"/>
            </a:endParaRPr>
          </a:p>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ＭＳ Ｐゴシック" pitchFamily="50" charset="-128"/>
              </a:rPr>
              <a:t>★</a:t>
            </a:r>
            <a:r>
              <a:rPr lang="ja-JP" altLang="en-US" sz="900" dirty="0" smtClean="0">
                <a:latin typeface="メイリオ" pitchFamily="50" charset="-128"/>
                <a:ea typeface="メイリオ" pitchFamily="50" charset="-128"/>
                <a:cs typeface="ＭＳ Ｐゴシック" pitchFamily="50" charset="-128"/>
              </a:rPr>
              <a:t>　</a:t>
            </a:r>
            <a:r>
              <a:rPr lang="ja-JP" altLang="en-US" sz="900" dirty="0" smtClean="0">
                <a:latin typeface="メイリオ" pitchFamily="50" charset="-128"/>
                <a:ea typeface="メイリオ" pitchFamily="50" charset="-128"/>
                <a:cs typeface="Times New Roman" pitchFamily="18" charset="0"/>
              </a:rPr>
              <a:t>支給申請書などの記載事項を確認するため、</a:t>
            </a:r>
            <a:r>
              <a:rPr lang="ja-JP" altLang="en-US" sz="900" u="sng" dirty="0" smtClean="0">
                <a:latin typeface="メイリオ" pitchFamily="50" charset="-128"/>
                <a:ea typeface="メイリオ" pitchFamily="50" charset="-128"/>
                <a:cs typeface="Times New Roman" pitchFamily="18" charset="0"/>
              </a:rPr>
              <a:t>必要に応じて添付書類以外の書類の提出･提示を求めることがあります</a:t>
            </a:r>
            <a:r>
              <a:rPr lang="ja-JP" altLang="en-US" sz="900" dirty="0" smtClean="0">
                <a:latin typeface="メイリオ" pitchFamily="50" charset="-128"/>
                <a:ea typeface="メイリオ" pitchFamily="50" charset="-128"/>
                <a:cs typeface="Times New Roman" pitchFamily="18" charset="0"/>
              </a:rPr>
              <a:t>。</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これらの確認に協力が得られず、支給要件に照らして支給申請書などの内容に疑問があるときは、奨励金を支給でき</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ないことがあります。</a:t>
            </a:r>
            <a:endParaRPr lang="ja-JP" altLang="en-US" sz="900" dirty="0" smtClean="0">
              <a:latin typeface="メイリオ" pitchFamily="50" charset="-128"/>
              <a:ea typeface="メイリオ" pitchFamily="50" charset="-128"/>
              <a:cs typeface="ＭＳ Ｐゴシック" pitchFamily="50" charset="-128"/>
            </a:endParaRPr>
          </a:p>
          <a:p>
            <a:pPr eaLnBrk="0" fontAlgn="base" hangingPunct="0">
              <a:lnSpc>
                <a:spcPts val="400"/>
              </a:lnSpc>
              <a:spcBef>
                <a:spcPct val="0"/>
              </a:spcBef>
              <a:spcAft>
                <a:spcPct val="0"/>
              </a:spcAft>
              <a:tabLst>
                <a:tab pos="265578" algn="l"/>
              </a:tabLst>
            </a:pP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　奨励金の支給は口座振り込みで行います。支給決定を通知してから、申請のあった口座に振り込まれるまでに期間を</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要する場合がありますので、あらかじめご了承ください。</a:t>
            </a:r>
            <a:endParaRPr lang="ja-JP" altLang="en-US" sz="900" dirty="0" smtClean="0">
              <a:latin typeface="メイリオ" pitchFamily="50" charset="-128"/>
              <a:ea typeface="メイリオ" pitchFamily="50" charset="-128"/>
              <a:cs typeface="ＭＳ Ｐゴシック" pitchFamily="50" charset="-128"/>
            </a:endParaRPr>
          </a:p>
          <a:p>
            <a:pPr eaLnBrk="0" fontAlgn="base" hangingPunct="0">
              <a:lnSpc>
                <a:spcPts val="400"/>
              </a:lnSpc>
              <a:spcBef>
                <a:spcPct val="0"/>
              </a:spcBef>
              <a:spcAft>
                <a:spcPct val="0"/>
              </a:spcAft>
              <a:tabLst>
                <a:tab pos="265578" algn="l"/>
              </a:tabLst>
            </a:pP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　同一の事由により、雇用調整助成金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高年齢者職域拡大等助成金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受給資格者創業支援助成金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地域求職者雇用奨励金</a:t>
            </a:r>
            <a:r>
              <a:rPr lang="en-US" altLang="ja-JP" sz="900" dirty="0" smtClean="0">
                <a:latin typeface="メイリオ" pitchFamily="50" charset="-128"/>
                <a:ea typeface="メイリオ" pitchFamily="50" charset="-128"/>
                <a:cs typeface="Times New Roman" pitchFamily="18" charset="0"/>
              </a:rPr>
              <a:t>､ </a:t>
            </a:r>
          </a:p>
          <a:p>
            <a:pPr marL="180213" indent="-180213" eaLnBrk="0" fontAlgn="base" hangingPunct="0">
              <a:lnSpc>
                <a:spcPct val="110000"/>
              </a:lnSpc>
              <a:spcBef>
                <a:spcPct val="0"/>
              </a:spcBef>
              <a:spcAft>
                <a:spcPct val="0"/>
              </a:spcAft>
              <a:tabLst>
                <a:tab pos="265578" algn="l"/>
              </a:tabLst>
            </a:pPr>
            <a:r>
              <a:rPr lang="en-US" altLang="ja-JP" sz="900" dirty="0" smtClean="0">
                <a:latin typeface="メイリオ" pitchFamily="50" charset="-128"/>
                <a:ea typeface="メイリオ" pitchFamily="50" charset="-128"/>
                <a:cs typeface="Times New Roman" pitchFamily="18" charset="0"/>
              </a:rPr>
              <a:t>      </a:t>
            </a:r>
            <a:r>
              <a:rPr lang="ja-JP" altLang="en-US" sz="900" dirty="0" smtClean="0">
                <a:latin typeface="メイリオ" pitchFamily="50" charset="-128"/>
                <a:ea typeface="メイリオ" pitchFamily="50" charset="-128"/>
                <a:cs typeface="Times New Roman" pitchFamily="18" charset="0"/>
              </a:rPr>
              <a:t>地域再生中小企業創業助成金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通年雇用奨励金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介護労働環境向上奨励金（雇用管理制度等助成）</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重度障害者等多数雇</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用施設設置等助成金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訓練等支援給付金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中小企業雇用創出等能力開発助成金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中小企業緊急雇用安定助成金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特例子会</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社等設立促進助成金、建設雇用改善推進助成金のいずれかの支給を受けた場合には、奨励金は支給されません。</a:t>
            </a:r>
            <a:endParaRPr lang="ja-JP" altLang="en-US" sz="900" dirty="0"/>
          </a:p>
        </p:txBody>
      </p:sp>
      <p:sp>
        <p:nvSpPr>
          <p:cNvPr id="19" name="正方形/長方形 18"/>
          <p:cNvSpPr/>
          <p:nvPr/>
        </p:nvSpPr>
        <p:spPr>
          <a:xfrm>
            <a:off x="0" y="2720752"/>
            <a:ext cx="6857999" cy="360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nSpc>
                <a:spcPts val="2400"/>
              </a:lnSpc>
            </a:pPr>
            <a:r>
              <a:rPr lang="ja-JP" altLang="en-US" b="1" dirty="0" smtClean="0">
                <a:latin typeface="メイリオ" pitchFamily="50" charset="-128"/>
                <a:ea typeface="メイリオ" pitchFamily="50" charset="-128"/>
              </a:rPr>
              <a:t>   </a:t>
            </a:r>
            <a:r>
              <a:rPr lang="ja-JP" altLang="en-US" sz="1600" b="1" dirty="0" smtClean="0">
                <a:latin typeface="メイリオ" pitchFamily="50" charset="-128"/>
                <a:ea typeface="メイリオ" pitchFamily="50" charset="-128"/>
              </a:rPr>
              <a:t>④　支給申請手続きをしてください。</a:t>
            </a:r>
            <a:endParaRPr lang="ja-JP" altLang="en-US" sz="1600" b="1" dirty="0">
              <a:latin typeface="メイリオ" pitchFamily="50" charset="-128"/>
              <a:ea typeface="メイリオ" pitchFamily="50" charset="-128"/>
            </a:endParaRPr>
          </a:p>
        </p:txBody>
      </p:sp>
      <p:sp>
        <p:nvSpPr>
          <p:cNvPr id="20" name="フレーム 19"/>
          <p:cNvSpPr/>
          <p:nvPr/>
        </p:nvSpPr>
        <p:spPr>
          <a:xfrm>
            <a:off x="102994" y="3173869"/>
            <a:ext cx="1632766" cy="333492"/>
          </a:xfrm>
          <a:prstGeom prst="frame">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支給申請期間</a:t>
            </a:r>
            <a:endParaRPr lang="ja-JP" altLang="en-US" sz="1400" b="1" dirty="0">
              <a:solidFill>
                <a:schemeClr val="tx1"/>
              </a:solidFill>
              <a:latin typeface="メイリオ" pitchFamily="50" charset="-128"/>
              <a:ea typeface="メイリオ" pitchFamily="50" charset="-128"/>
            </a:endParaRPr>
          </a:p>
        </p:txBody>
      </p:sp>
      <p:sp>
        <p:nvSpPr>
          <p:cNvPr id="21" name="フレーム 20"/>
          <p:cNvSpPr/>
          <p:nvPr/>
        </p:nvSpPr>
        <p:spPr>
          <a:xfrm>
            <a:off x="98157" y="3597112"/>
            <a:ext cx="1632766" cy="333492"/>
          </a:xfrm>
          <a:prstGeom prst="frame">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提出書類</a:t>
            </a:r>
            <a:endParaRPr lang="ja-JP" altLang="en-US" sz="1400" b="1" dirty="0">
              <a:solidFill>
                <a:schemeClr val="tx1"/>
              </a:solidFill>
              <a:latin typeface="メイリオ" pitchFamily="50" charset="-128"/>
              <a:ea typeface="メイリオ" pitchFamily="50" charset="-128"/>
            </a:endParaRPr>
          </a:p>
        </p:txBody>
      </p:sp>
      <p:sp>
        <p:nvSpPr>
          <p:cNvPr id="15" name="フローチャート : 複数書類 14"/>
          <p:cNvSpPr/>
          <p:nvPr/>
        </p:nvSpPr>
        <p:spPr>
          <a:xfrm>
            <a:off x="155170" y="639343"/>
            <a:ext cx="3633870" cy="468000"/>
          </a:xfrm>
          <a:prstGeom prst="flowChartMultidocument">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pPr algn="ctr">
              <a:lnSpc>
                <a:spcPct val="150000"/>
              </a:lnSpc>
            </a:pPr>
            <a:r>
              <a:rPr lang="ja-JP" altLang="en-US" sz="1300" b="1" dirty="0" smtClean="0">
                <a:solidFill>
                  <a:schemeClr val="tx1"/>
                </a:solidFill>
                <a:latin typeface="メイリオ" pitchFamily="50" charset="-128"/>
                <a:ea typeface="メイリオ" pitchFamily="50" charset="-128"/>
              </a:rPr>
              <a:t>計画期間終了までにアンケートを実施</a:t>
            </a:r>
            <a:endParaRPr lang="ja-JP" altLang="en-US" sz="1300" b="1" dirty="0">
              <a:solidFill>
                <a:schemeClr val="tx1"/>
              </a:solidFill>
              <a:latin typeface="メイリオ" pitchFamily="50" charset="-128"/>
              <a:ea typeface="メイリオ" pitchFamily="50" charset="-128"/>
            </a:endParaRPr>
          </a:p>
        </p:txBody>
      </p:sp>
      <p:sp>
        <p:nvSpPr>
          <p:cNvPr id="22" name="テキスト ボックス 21"/>
          <p:cNvSpPr txBox="1"/>
          <p:nvPr/>
        </p:nvSpPr>
        <p:spPr>
          <a:xfrm>
            <a:off x="6425952" y="9582835"/>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graphicFrame>
        <p:nvGraphicFramePr>
          <p:cNvPr id="23" name="表 22"/>
          <p:cNvGraphicFramePr>
            <a:graphicFrameLocks noGrp="1"/>
          </p:cNvGraphicFramePr>
          <p:nvPr/>
        </p:nvGraphicFramePr>
        <p:xfrm>
          <a:off x="199757" y="4042661"/>
          <a:ext cx="6431705" cy="3101340"/>
        </p:xfrm>
        <a:graphic>
          <a:graphicData uri="http://schemas.openxmlformats.org/drawingml/2006/table">
            <a:tbl>
              <a:tblPr firstRow="1" bandRow="1">
                <a:tableStyleId>{5940675A-B579-460E-94D1-54222C63F5DA}</a:tableStyleId>
              </a:tblPr>
              <a:tblGrid>
                <a:gridCol w="511613"/>
                <a:gridCol w="2960046"/>
                <a:gridCol w="583782"/>
                <a:gridCol w="2376264"/>
              </a:tblGrid>
              <a:tr h="216000">
                <a:tc>
                  <a:txBody>
                    <a:bodyPr/>
                    <a:lstStyle/>
                    <a:p>
                      <a:r>
                        <a:rPr kumimoji="1" lang="ja-JP" altLang="en-US" sz="1050" dirty="0" smtClean="0">
                          <a:latin typeface="メイリオ" pitchFamily="50" charset="-128"/>
                          <a:ea typeface="メイリオ" pitchFamily="50" charset="-128"/>
                        </a:rPr>
                        <a:t>▢</a:t>
                      </a:r>
                      <a:r>
                        <a:rPr kumimoji="1" lang="ja-JP" altLang="en-US" sz="1050" baseline="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1</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「（介護福祉機器等助成）支給申請書」（様式第７</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2</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「介護福祉機器導入効果報告書」（様式第９号）</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3</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「介護福祉機器設置・整備申告書」（様式第２</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 </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4</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「導入・運用計画認定通知書」（様式第３</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5</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「介護福祉機器販売・賃貸証明書」（様式第</a:t>
                      </a:r>
                      <a:r>
                        <a:rPr lang="en-US" altLang="ja-JP" sz="1000" dirty="0" smtClean="0">
                          <a:latin typeface="メイリオ" pitchFamily="50" charset="-128"/>
                          <a:ea typeface="メイリオ" pitchFamily="50" charset="-128"/>
                        </a:rPr>
                        <a:t>10</a:t>
                      </a:r>
                      <a:r>
                        <a:rPr lang="ja-JP" altLang="en-US" sz="1000" dirty="0" smtClean="0">
                          <a:latin typeface="メイリオ" pitchFamily="50" charset="-128"/>
                          <a:ea typeface="メイリオ" pitchFamily="50" charset="-128"/>
                        </a:rPr>
                        <a:t>号）</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6</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baseline="0" dirty="0" smtClean="0">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介護労働者雇用管理責任者に変更があった場合、その選任・周知の書面</a:t>
                      </a:r>
                      <a:endParaRPr kumimoji="1" lang="ja-JP" altLang="en-US" sz="1000" dirty="0">
                        <a:latin typeface="メイリオ" pitchFamily="50" charset="-128"/>
                        <a:ea typeface="メイリオ" pitchFamily="50" charset="-128"/>
                      </a:endParaRPr>
                    </a:p>
                  </a:txBody>
                  <a:tcPr marL="45720" marR="45720">
                    <a:solidFill>
                      <a:schemeClr val="bg1"/>
                    </a:solidFill>
                  </a:tcPr>
                </a:tc>
                <a:tc hMerge="1">
                  <a:txBody>
                    <a:bodyPr/>
                    <a:lstStyle/>
                    <a:p>
                      <a:endParaRPr kumimoji="1" lang="ja-JP" altLang="en-US"/>
                    </a:p>
                  </a:txBody>
                  <a:tcPr/>
                </a:tc>
                <a:tc hMerge="1">
                  <a:txBody>
                    <a:bodyPr/>
                    <a:lstStyle/>
                    <a:p>
                      <a:endParaRPr kumimoji="1" lang="ja-JP" altLang="en-US" sz="1050" dirty="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7</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ct val="100000"/>
                        </a:lnSpc>
                      </a:pPr>
                      <a:r>
                        <a:rPr lang="ja-JP" altLang="en-US" sz="1000" dirty="0" smtClean="0">
                          <a:latin typeface="メイリオ" pitchFamily="50" charset="-128"/>
                          <a:ea typeface="メイリオ" pitchFamily="50" charset="-128"/>
                        </a:rPr>
                        <a:t>  導入した介護福祉機器の内容がわかる書類　</a:t>
                      </a:r>
                      <a:endParaRPr kumimoji="1" lang="ja-JP" altLang="en-US" sz="1000" dirty="0">
                        <a:latin typeface="メイリオ" pitchFamily="50" charset="-128"/>
                        <a:ea typeface="メイリオ" pitchFamily="50" charset="-128"/>
                      </a:endParaRPr>
                    </a:p>
                  </a:txBody>
                  <a:tcPr marL="45720" marR="45720" anchor="ctr">
                    <a:solidFill>
                      <a:schemeClr val="bg1"/>
                    </a:solidFill>
                  </a:tcPr>
                </a:tc>
                <a:tc gridSpan="2">
                  <a:txBody>
                    <a:bodyPr/>
                    <a:lstStyle/>
                    <a:p>
                      <a:pPr marL="0" marR="0" indent="0" algn="l" defTabSz="910552"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売買契約書（請求書および領収書）</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納品書</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賃借契約書</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保守契約書</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パンフレット、事業所内で撮影した機器の写真など</a:t>
                      </a:r>
                      <a:endParaRPr kumimoji="1" lang="ja-JP" altLang="en-US" sz="800" dirty="0" smtClean="0">
                        <a:latin typeface="メイリオ" pitchFamily="50" charset="-128"/>
                        <a:ea typeface="メイリオ" pitchFamily="50" charset="-128"/>
                      </a:endParaRPr>
                    </a:p>
                  </a:txBody>
                  <a:tcPr marL="45720" marR="45720" anchor="ctr">
                    <a:solidFill>
                      <a:schemeClr val="bg1"/>
                    </a:solidFill>
                  </a:tcPr>
                </a:tc>
                <a:tc hMerge="1">
                  <a:txBody>
                    <a:bodyPr/>
                    <a:lstStyle/>
                    <a:p>
                      <a:pPr marL="0" indent="0">
                        <a:lnSpc>
                          <a:spcPct val="100000"/>
                        </a:lnSpc>
                      </a:pPr>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8</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200"/>
                        </a:lnSpc>
                      </a:pPr>
                      <a:r>
                        <a:rPr lang="ja-JP" altLang="en-US" sz="1000" dirty="0" smtClean="0">
                          <a:latin typeface="メイリオ" pitchFamily="50" charset="-128"/>
                          <a:ea typeface="メイリオ" pitchFamily="50" charset="-128"/>
                        </a:rPr>
                        <a:t>  研修・講習などに関する内容が確認できる資料</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pPr marL="0" marR="0" indent="0" algn="l" defTabSz="910552" rtl="0" eaLnBrk="1" fontAlgn="auto" latinLnBrk="0" hangingPunct="1">
                        <a:lnSpc>
                          <a:spcPct val="100000"/>
                        </a:lnSpc>
                        <a:spcBef>
                          <a:spcPts val="0"/>
                        </a:spcBef>
                        <a:spcAft>
                          <a:spcPts val="0"/>
                        </a:spcAft>
                        <a:buClrTx/>
                        <a:buSzTx/>
                        <a:buFontTx/>
                        <a:buNone/>
                        <a:tabLst/>
                        <a:defRPr/>
                      </a:pPr>
                      <a:endParaRPr kumimoji="1" lang="ja-JP" altLang="en-US" sz="800" dirty="0" smtClean="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9</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  導入効果の把握に関する書類</a:t>
                      </a:r>
                      <a:endParaRPr kumimoji="1" lang="ja-JP" altLang="en-US" sz="1000" dirty="0">
                        <a:latin typeface="メイリオ" pitchFamily="50" charset="-128"/>
                        <a:ea typeface="メイリオ" pitchFamily="50" charset="-128"/>
                      </a:endParaRPr>
                    </a:p>
                  </a:txBody>
                  <a:tcPr marL="45720" marR="45720" anchor="b">
                    <a:solidFill>
                      <a:schemeClr val="bg1"/>
                    </a:solidFill>
                  </a:tcPr>
                </a:tc>
                <a:tc gridSpan="2">
                  <a:txBody>
                    <a:bodyPr/>
                    <a:lstStyle/>
                    <a:p>
                      <a:pPr marL="0" marR="0" indent="0" algn="l" defTabSz="910552"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介護労働者が実際に記入したアンケートの一例など</a:t>
                      </a:r>
                      <a:endParaRPr kumimoji="1" lang="ja-JP" altLang="en-US" sz="800" dirty="0" smtClean="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a:t>
                      </a:r>
                      <a:r>
                        <a:rPr kumimoji="1" lang="en-US" altLang="ja-JP" sz="1050" dirty="0" smtClean="0">
                          <a:latin typeface="メイリオ" pitchFamily="50" charset="-128"/>
                          <a:ea typeface="メイリオ" pitchFamily="50" charset="-128"/>
                        </a:rPr>
                        <a:t>10</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「労働者代表選任届」「委任状」</a:t>
                      </a:r>
                      <a:endParaRPr kumimoji="1" lang="ja-JP" altLang="en-US" sz="1000" dirty="0">
                        <a:latin typeface="メイリオ" pitchFamily="50" charset="-128"/>
                        <a:ea typeface="メイリオ" pitchFamily="50" charset="-128"/>
                      </a:endParaRPr>
                    </a:p>
                  </a:txBody>
                  <a:tcPr marL="45720" marR="45720" anchor="b">
                    <a:lnR w="12700" cap="flat" cmpd="sng" algn="ctr">
                      <a:solidFill>
                        <a:schemeClr val="tx1"/>
                      </a:solidFill>
                      <a:prstDash val="solid"/>
                      <a:round/>
                      <a:headEnd type="none" w="med" len="med"/>
                      <a:tailEnd type="none" w="med" len="med"/>
                    </a:lnR>
                    <a:solidFill>
                      <a:schemeClr val="bg1"/>
                    </a:solidFill>
                  </a:tcPr>
                </a:tc>
                <a:tc gridSpan="2">
                  <a:txBody>
                    <a:bodyPr/>
                    <a:lstStyle/>
                    <a:p>
                      <a:pPr marL="0" marR="0" indent="0" algn="l" defTabSz="910552" rtl="0" eaLnBrk="1" fontAlgn="auto" latinLnBrk="0" hangingPunct="1">
                        <a:lnSpc>
                          <a:spcPts val="12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様式例あり</a:t>
                      </a:r>
                      <a:endParaRPr kumimoji="1" lang="ja-JP" altLang="en-US" sz="800" dirty="0" smtClean="0">
                        <a:latin typeface="メイリオ" pitchFamily="50" charset="-128"/>
                        <a:ea typeface="メイリオ" pitchFamily="50" charset="-128"/>
                      </a:endParaRPr>
                    </a:p>
                  </a:txBody>
                  <a:tcPr marL="45720" marR="45720" anchor="b">
                    <a:lnL w="12700" cap="flat" cmpd="sng" algn="ctr">
                      <a:solidFill>
                        <a:schemeClr val="tx1"/>
                      </a:solidFill>
                      <a:prstDash val="solid"/>
                      <a:round/>
                      <a:headEnd type="none" w="med" len="med"/>
                      <a:tailEnd type="none" w="med" len="med"/>
                    </a:lnL>
                    <a:solidFill>
                      <a:schemeClr val="bg1"/>
                    </a:solidFill>
                  </a:tcPr>
                </a:tc>
                <a:tc hMerge="1">
                  <a:txBody>
                    <a:bodyPr/>
                    <a:lstStyle/>
                    <a:p>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a:t>
                      </a:r>
                      <a:r>
                        <a:rPr kumimoji="1" lang="en-US" altLang="ja-JP" sz="1050" dirty="0" smtClean="0">
                          <a:latin typeface="メイリオ" pitchFamily="50" charset="-128"/>
                          <a:ea typeface="メイリオ" pitchFamily="50" charset="-128"/>
                        </a:rPr>
                        <a:t>11</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  総勘定元帳（現金科目・預金科目）</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と預金通帳</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c>
                  <a:txBody>
                    <a:bodyPr/>
                    <a:lstStyle/>
                    <a:p>
                      <a:r>
                        <a:rPr lang="ja-JP" altLang="en-US" sz="800" dirty="0" smtClean="0">
                          <a:solidFill>
                            <a:schemeClr val="tx1"/>
                          </a:solidFill>
                          <a:latin typeface="メイリオ" pitchFamily="50" charset="-128"/>
                          <a:ea typeface="メイリオ" pitchFamily="50" charset="-128"/>
                        </a:rPr>
                        <a:t>機器の支払いに関する部分のみで可</a:t>
                      </a:r>
                      <a:endParaRPr kumimoji="1" lang="ja-JP" altLang="en-US" sz="800" dirty="0">
                        <a:solidFill>
                          <a:schemeClr val="tx1"/>
                        </a:solidFill>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a:t>
                      </a:r>
                      <a:r>
                        <a:rPr kumimoji="1" lang="en-US" altLang="ja-JP" sz="1050" dirty="0" smtClean="0">
                          <a:latin typeface="メイリオ" pitchFamily="50" charset="-128"/>
                          <a:ea typeface="メイリオ" pitchFamily="50" charset="-128"/>
                        </a:rPr>
                        <a:t>12</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marL="0" marR="0" indent="0" algn="l" defTabSz="910552" rtl="0" eaLnBrk="1" fontAlgn="auto" latinLnBrk="0" hangingPunct="1">
                        <a:lnSpc>
                          <a:spcPts val="1200"/>
                        </a:lnSpc>
                        <a:spcBef>
                          <a:spcPts val="0"/>
                        </a:spcBef>
                        <a:spcAft>
                          <a:spcPts val="0"/>
                        </a:spcAft>
                        <a:buClrTx/>
                        <a:buSzTx/>
                        <a:buFontTx/>
                        <a:buNone/>
                        <a:tabLst/>
                        <a:defRPr/>
                      </a:pPr>
                      <a:r>
                        <a:rPr lang="ja-JP" altLang="en-US" sz="1000" dirty="0" smtClean="0">
                          <a:latin typeface="メイリオ" pitchFamily="50" charset="-128"/>
                          <a:ea typeface="メイリオ" pitchFamily="50" charset="-128"/>
                        </a:rPr>
                        <a:t>  その他管轄労働局長が必要と認める書類 </a:t>
                      </a:r>
                    </a:p>
                  </a:txBody>
                  <a:tcPr marL="45720" marR="45720" anchor="b">
                    <a:solidFill>
                      <a:schemeClr val="bg1"/>
                    </a:solidFill>
                  </a:tcPr>
                </a:tc>
                <a:tc hMerge="1">
                  <a:txBody>
                    <a:bodyPr/>
                    <a:lstStyle/>
                    <a:p>
                      <a:endParaRPr kumimoji="1" lang="ja-JP" altLang="en-US"/>
                    </a:p>
                  </a:txBody>
                  <a:tcPr/>
                </a:tc>
                <a:tc hMerge="1">
                  <a:txBody>
                    <a:bodyPr/>
                    <a:lstStyle/>
                    <a:p>
                      <a:endParaRPr kumimoji="1" lang="ja-JP" altLang="en-US" sz="800" dirty="0">
                        <a:latin typeface="メイリオ" pitchFamily="50" charset="-128"/>
                        <a:ea typeface="メイリオ" pitchFamily="50" charset="-128"/>
                      </a:endParaRPr>
                    </a:p>
                  </a:txBody>
                  <a:tcPr marL="45720" marR="45720" anchor="b">
                    <a:solidFill>
                      <a:schemeClr val="bg1"/>
                    </a:solidFill>
                  </a:tcPr>
                </a:tc>
              </a:tr>
            </a:tbl>
          </a:graphicData>
        </a:graphic>
      </p:graphicFrame>
      <p:sp>
        <p:nvSpPr>
          <p:cNvPr id="24" name="テキスト ボックス 23"/>
          <p:cNvSpPr txBox="1"/>
          <p:nvPr/>
        </p:nvSpPr>
        <p:spPr>
          <a:xfrm>
            <a:off x="1772816" y="3577344"/>
            <a:ext cx="4929221" cy="491088"/>
          </a:xfrm>
          <a:prstGeom prst="rect">
            <a:avLst/>
          </a:prstGeom>
          <a:noFill/>
        </p:spPr>
        <p:txBody>
          <a:bodyPr wrap="square" rtlCol="0">
            <a:spAutoFit/>
          </a:bodyPr>
          <a:lstStyle/>
          <a:p>
            <a:r>
              <a:rPr lang="ja-JP" altLang="en-US" sz="1200" b="1" dirty="0" smtClean="0">
                <a:latin typeface="メイリオ" pitchFamily="50" charset="-128"/>
                <a:ea typeface="メイリオ" pitchFamily="50" charset="-128"/>
              </a:rPr>
              <a:t>以下の書類を本社の所在地を管轄する労働局に提出してください。</a:t>
            </a:r>
            <a:endParaRPr lang="en-US" altLang="ja-JP" sz="1200" b="1" dirty="0" smtClean="0">
              <a:latin typeface="メイリオ" pitchFamily="50" charset="-128"/>
              <a:ea typeface="メイリオ" pitchFamily="50" charset="-128"/>
            </a:endParaRPr>
          </a:p>
          <a:p>
            <a:r>
              <a:rPr lang="en-US" altLang="ja-JP" sz="1000" u="sng" dirty="0" smtClean="0">
                <a:latin typeface="メイリオ" pitchFamily="50" charset="-128"/>
                <a:ea typeface="メイリオ" pitchFamily="50" charset="-128"/>
              </a:rPr>
              <a:t>※</a:t>
            </a:r>
            <a:r>
              <a:rPr lang="ja-JP" altLang="en-US" sz="1000" u="sng" dirty="0" smtClean="0">
                <a:latin typeface="メイリオ" pitchFamily="50" charset="-128"/>
                <a:ea typeface="メイリオ" pitchFamily="50" charset="-128"/>
              </a:rPr>
              <a:t>ハローワークに提出できる場合もありますので、労働局にお問い合わせください</a:t>
            </a:r>
            <a:r>
              <a:rPr lang="ja-JP" altLang="en-US" sz="1000" dirty="0" smtClean="0">
                <a:latin typeface="メイリオ" pitchFamily="50" charset="-128"/>
                <a:ea typeface="メイリオ" pitchFamily="50" charset="-128"/>
              </a:rPr>
              <a:t>。</a:t>
            </a:r>
            <a:endParaRPr lang="ja-JP" altLang="en-US" sz="1400" dirty="0">
              <a:latin typeface="メイリオ" pitchFamily="50" charset="-128"/>
              <a:ea typeface="メイリオ"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0" y="555946"/>
            <a:ext cx="6858000" cy="3600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45527" rIns="36000" bIns="45527" rtlCol="0" anchor="ctr"/>
          <a:lstStyle/>
          <a:p>
            <a:pPr>
              <a:lnSpc>
                <a:spcPct val="150000"/>
              </a:lnSpc>
            </a:pPr>
            <a:r>
              <a:rPr lang="ja-JP" altLang="en-US" b="1" dirty="0" smtClean="0">
                <a:latin typeface="メイリオ" pitchFamily="50" charset="-128"/>
                <a:ea typeface="メイリオ" pitchFamily="50" charset="-128"/>
              </a:rPr>
              <a:t>　</a:t>
            </a:r>
            <a:r>
              <a:rPr lang="ja-JP" altLang="en-US" sz="1600" b="1" dirty="0" smtClean="0">
                <a:latin typeface="メイリオ" pitchFamily="50" charset="-128"/>
                <a:ea typeface="メイリオ" pitchFamily="50" charset="-128"/>
              </a:rPr>
              <a:t>①「雇用管理制度整備等計画」を作成し、労働局に提出してください。</a:t>
            </a:r>
            <a:endParaRPr lang="ja-JP" altLang="en-US" sz="1600" b="1" dirty="0">
              <a:latin typeface="メイリオ" pitchFamily="50" charset="-128"/>
              <a:ea typeface="メイリオ" pitchFamily="50" charset="-128"/>
            </a:endParaRPr>
          </a:p>
        </p:txBody>
      </p:sp>
      <p:grpSp>
        <p:nvGrpSpPr>
          <p:cNvPr id="2" name="グループ化 38"/>
          <p:cNvGrpSpPr/>
          <p:nvPr/>
        </p:nvGrpSpPr>
        <p:grpSpPr>
          <a:xfrm>
            <a:off x="138094" y="2012895"/>
            <a:ext cx="6268518" cy="323999"/>
            <a:chOff x="178572" y="1071537"/>
            <a:chExt cx="6043487" cy="299076"/>
          </a:xfrm>
        </p:grpSpPr>
        <p:sp>
          <p:nvSpPr>
            <p:cNvPr id="40" name="テキスト ボックス 39"/>
            <p:cNvSpPr txBox="1"/>
            <p:nvPr/>
          </p:nvSpPr>
          <p:spPr>
            <a:xfrm>
              <a:off x="1864340" y="1108829"/>
              <a:ext cx="4357719" cy="241486"/>
            </a:xfrm>
            <a:prstGeom prst="rect">
              <a:avLst/>
            </a:prstGeom>
            <a:noFill/>
          </p:spPr>
          <p:txBody>
            <a:bodyPr wrap="square" rtlCol="0">
              <a:spAutoFit/>
            </a:bodyPr>
            <a:lstStyle/>
            <a:p>
              <a:r>
                <a:rPr lang="ja-JP" altLang="en-US" sz="1100" dirty="0" smtClean="0">
                  <a:latin typeface="メイリオ" pitchFamily="50" charset="-128"/>
                  <a:ea typeface="メイリオ" pitchFamily="50" charset="-128"/>
                </a:rPr>
                <a:t>雇用管理制度整備等計画には、以下の項目を盛り込む必要があります。</a:t>
              </a:r>
              <a:endParaRPr lang="ja-JP" altLang="en-US" sz="1100" dirty="0">
                <a:latin typeface="メイリオ" pitchFamily="50" charset="-128"/>
                <a:ea typeface="メイリオ" pitchFamily="50" charset="-128"/>
              </a:endParaRPr>
            </a:p>
          </p:txBody>
        </p:sp>
        <p:sp>
          <p:nvSpPr>
            <p:cNvPr id="42" name="フレーム 41"/>
            <p:cNvSpPr/>
            <p:nvPr/>
          </p:nvSpPr>
          <p:spPr>
            <a:xfrm>
              <a:off x="178572" y="1071537"/>
              <a:ext cx="1665967" cy="299076"/>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計画の</a:t>
              </a:r>
              <a:r>
                <a:rPr lang="ja-JP" altLang="en-US" sz="1400" b="1" dirty="0" smtClean="0">
                  <a:solidFill>
                    <a:schemeClr val="tx1"/>
                  </a:solidFill>
                  <a:latin typeface="メイリオ" pitchFamily="50" charset="-128"/>
                  <a:ea typeface="メイリオ" pitchFamily="50" charset="-128"/>
                </a:rPr>
                <a:t>内容</a:t>
              </a:r>
              <a:endParaRPr lang="ja-JP" altLang="en-US" sz="1400" b="1" dirty="0">
                <a:solidFill>
                  <a:schemeClr val="tx1"/>
                </a:solidFill>
                <a:latin typeface="メイリオ" pitchFamily="50" charset="-128"/>
                <a:ea typeface="メイリオ" pitchFamily="50" charset="-128"/>
              </a:endParaRPr>
            </a:p>
          </p:txBody>
        </p:sp>
      </p:grpSp>
      <p:grpSp>
        <p:nvGrpSpPr>
          <p:cNvPr id="3" name="グループ化 48"/>
          <p:cNvGrpSpPr/>
          <p:nvPr/>
        </p:nvGrpSpPr>
        <p:grpSpPr>
          <a:xfrm>
            <a:off x="131659" y="1213316"/>
            <a:ext cx="6726341" cy="345181"/>
            <a:chOff x="214292" y="571472"/>
            <a:chExt cx="6484535" cy="318629"/>
          </a:xfrm>
        </p:grpSpPr>
        <p:sp>
          <p:nvSpPr>
            <p:cNvPr id="50" name="フレーム 49"/>
            <p:cNvSpPr/>
            <p:nvPr/>
          </p:nvSpPr>
          <p:spPr>
            <a:xfrm>
              <a:off x="214292" y="571472"/>
              <a:ext cx="1665880" cy="299077"/>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計画期間</a:t>
              </a:r>
              <a:endParaRPr lang="ja-JP" altLang="en-US" sz="1400" b="1" dirty="0">
                <a:latin typeface="メイリオ" pitchFamily="50" charset="-128"/>
                <a:ea typeface="メイリオ" pitchFamily="50" charset="-128"/>
              </a:endParaRPr>
            </a:p>
          </p:txBody>
        </p:sp>
        <p:sp>
          <p:nvSpPr>
            <p:cNvPr id="51" name="正方形/長方形 50"/>
            <p:cNvSpPr/>
            <p:nvPr/>
          </p:nvSpPr>
          <p:spPr>
            <a:xfrm>
              <a:off x="1884419" y="571472"/>
              <a:ext cx="4814408" cy="318629"/>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Ins="36000" rtlCol="0" anchor="ctr"/>
            <a:lstStyle/>
            <a:p>
              <a:pPr lvl="0"/>
              <a:r>
                <a:rPr lang="ja-JP" altLang="en-US" sz="1400" b="1" dirty="0" smtClean="0">
                  <a:latin typeface="メイリオ" pitchFamily="50" charset="-128"/>
                  <a:ea typeface="メイリオ" pitchFamily="50" charset="-128"/>
                </a:rPr>
                <a:t>６ヵ月～１年  </a:t>
              </a:r>
              <a:r>
                <a:rPr lang="en-US" altLang="ja-JP" sz="900" spc="-30" dirty="0" smtClean="0">
                  <a:latin typeface="メイリオ" pitchFamily="50" charset="-128"/>
                  <a:ea typeface="メイリオ" pitchFamily="50" charset="-128"/>
                </a:rPr>
                <a:t>※</a:t>
              </a:r>
              <a:r>
                <a:rPr lang="ja-JP" altLang="en-US" sz="900" spc="-30" dirty="0" smtClean="0">
                  <a:latin typeface="メイリオ" pitchFamily="50" charset="-128"/>
                  <a:ea typeface="メイリオ" pitchFamily="50" charset="-128"/>
                </a:rPr>
                <a:t>計画開始日は、最初に雇用管理制度等を導入する月の初日になります。</a:t>
              </a:r>
            </a:p>
          </p:txBody>
        </p:sp>
      </p:grpSp>
      <p:grpSp>
        <p:nvGrpSpPr>
          <p:cNvPr id="4" name="グループ化 77"/>
          <p:cNvGrpSpPr/>
          <p:nvPr/>
        </p:nvGrpSpPr>
        <p:grpSpPr>
          <a:xfrm>
            <a:off x="133886" y="2447762"/>
            <a:ext cx="6590853" cy="813843"/>
            <a:chOff x="133886" y="2318641"/>
            <a:chExt cx="6590853" cy="813843"/>
          </a:xfrm>
        </p:grpSpPr>
        <p:sp>
          <p:nvSpPr>
            <p:cNvPr id="52" name="角丸四角形 51"/>
            <p:cNvSpPr/>
            <p:nvPr/>
          </p:nvSpPr>
          <p:spPr>
            <a:xfrm>
              <a:off x="133886" y="2318641"/>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t"/>
            <a:lstStyle/>
            <a:p>
              <a:pPr algn="ctr"/>
              <a:r>
                <a:rPr lang="ja-JP" altLang="en-US" sz="1050" b="1" dirty="0" smtClean="0">
                  <a:solidFill>
                    <a:schemeClr val="tx1"/>
                  </a:solidFill>
                  <a:latin typeface="メイリオ" pitchFamily="50" charset="-128"/>
                  <a:ea typeface="メイリオ" pitchFamily="50" charset="-128"/>
                </a:rPr>
                <a:t>導入する雇用管理制度等</a:t>
              </a:r>
            </a:p>
            <a:p>
              <a:pPr algn="ctr"/>
              <a:r>
                <a:rPr lang="ja-JP" altLang="en-US" sz="1050" b="1" dirty="0" smtClean="0">
                  <a:solidFill>
                    <a:schemeClr val="tx1"/>
                  </a:solidFill>
                  <a:latin typeface="メイリオ" pitchFamily="50" charset="-128"/>
                  <a:ea typeface="メイリオ" pitchFamily="50" charset="-128"/>
                </a:rPr>
                <a:t>の内容</a:t>
              </a:r>
              <a:endParaRPr lang="ja-JP" altLang="en-US" sz="1050" b="1" dirty="0">
                <a:solidFill>
                  <a:schemeClr val="tx1"/>
                </a:solidFill>
                <a:latin typeface="メイリオ" pitchFamily="50" charset="-128"/>
                <a:ea typeface="メイリオ" pitchFamily="50" charset="-128"/>
              </a:endParaRPr>
            </a:p>
          </p:txBody>
        </p:sp>
        <p:sp>
          <p:nvSpPr>
            <p:cNvPr id="53" name="角丸四角形 52"/>
            <p:cNvSpPr/>
            <p:nvPr/>
          </p:nvSpPr>
          <p:spPr>
            <a:xfrm>
              <a:off x="2351301" y="2322881"/>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050" b="1" dirty="0" smtClean="0">
                  <a:solidFill>
                    <a:schemeClr val="tx1"/>
                  </a:solidFill>
                  <a:latin typeface="メイリオ" pitchFamily="50" charset="-128"/>
                  <a:ea typeface="メイリオ" pitchFamily="50" charset="-128"/>
                </a:rPr>
                <a:t>雇用管理制度等の導入予定日</a:t>
              </a:r>
              <a:endParaRPr lang="ja-JP" altLang="en-US" sz="1050" b="1" dirty="0">
                <a:solidFill>
                  <a:schemeClr val="tx1"/>
                </a:solidFill>
                <a:latin typeface="メイリオ" pitchFamily="50" charset="-128"/>
                <a:ea typeface="メイリオ" pitchFamily="50" charset="-128"/>
              </a:endParaRPr>
            </a:p>
          </p:txBody>
        </p:sp>
        <p:sp>
          <p:nvSpPr>
            <p:cNvPr id="54" name="角丸四角形 53"/>
            <p:cNvSpPr/>
            <p:nvPr/>
          </p:nvSpPr>
          <p:spPr>
            <a:xfrm>
              <a:off x="4564739" y="2322832"/>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36000" tIns="45537" rIns="36000" bIns="45537" rtlCol="0" anchor="t"/>
            <a:lstStyle/>
            <a:p>
              <a:pPr algn="ctr"/>
              <a:r>
                <a:rPr lang="ja-JP" altLang="en-US" sz="1050" b="1" dirty="0" smtClean="0">
                  <a:solidFill>
                    <a:schemeClr val="tx1"/>
                  </a:solidFill>
                  <a:latin typeface="メイリオ" pitchFamily="50" charset="-128"/>
                  <a:ea typeface="メイリオ" pitchFamily="50" charset="-128"/>
                </a:rPr>
                <a:t>雇用管理制度等の導入についての</a:t>
              </a:r>
              <a:endParaRPr lang="en-US" altLang="ja-JP" sz="1050" b="1" dirty="0" smtClean="0">
                <a:solidFill>
                  <a:schemeClr val="tx1"/>
                </a:solidFill>
                <a:latin typeface="メイリオ" pitchFamily="50" charset="-128"/>
                <a:ea typeface="メイリオ" pitchFamily="50" charset="-128"/>
              </a:endParaRPr>
            </a:p>
            <a:p>
              <a:pPr algn="ctr"/>
              <a:r>
                <a:rPr lang="ja-JP" altLang="en-US" sz="1050" b="1" dirty="0" smtClean="0">
                  <a:solidFill>
                    <a:schemeClr val="tx1"/>
                  </a:solidFill>
                  <a:latin typeface="メイリオ" pitchFamily="50" charset="-128"/>
                  <a:ea typeface="メイリオ" pitchFamily="50" charset="-128"/>
                </a:rPr>
                <a:t>費用見込額</a:t>
              </a:r>
              <a:endParaRPr lang="ja-JP" altLang="en-US" sz="1050" b="1" dirty="0">
                <a:solidFill>
                  <a:schemeClr val="tx1"/>
                </a:solidFill>
                <a:latin typeface="メイリオ" pitchFamily="50" charset="-128"/>
                <a:ea typeface="メイリオ" pitchFamily="50" charset="-128"/>
              </a:endParaRPr>
            </a:p>
          </p:txBody>
        </p:sp>
        <p:sp>
          <p:nvSpPr>
            <p:cNvPr id="55" name="角丸四角形 54"/>
            <p:cNvSpPr/>
            <p:nvPr/>
          </p:nvSpPr>
          <p:spPr>
            <a:xfrm>
              <a:off x="133910" y="2762911"/>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t"/>
            <a:lstStyle/>
            <a:p>
              <a:pPr algn="ctr"/>
              <a:r>
                <a:rPr lang="ja-JP" altLang="en-US" sz="1000" b="1" dirty="0" smtClean="0">
                  <a:solidFill>
                    <a:schemeClr val="tx1"/>
                  </a:solidFill>
                  <a:latin typeface="メイリオ" pitchFamily="50" charset="-128"/>
                  <a:ea typeface="メイリオ" pitchFamily="50" charset="-128"/>
                </a:rPr>
                <a:t>雇用管理制度等の導入についての</a:t>
              </a:r>
              <a:endParaRPr lang="en-US" altLang="ja-JP" sz="1000" b="1" dirty="0" smtClean="0">
                <a:solidFill>
                  <a:schemeClr val="tx1"/>
                </a:solidFill>
                <a:latin typeface="メイリオ" pitchFamily="50" charset="-128"/>
                <a:ea typeface="メイリオ" pitchFamily="50" charset="-128"/>
              </a:endParaRPr>
            </a:p>
            <a:p>
              <a:pPr algn="ctr"/>
              <a:r>
                <a:rPr lang="ja-JP" altLang="en-US" sz="1000" b="1" dirty="0" smtClean="0">
                  <a:solidFill>
                    <a:schemeClr val="tx1"/>
                  </a:solidFill>
                  <a:latin typeface="メイリオ" pitchFamily="50" charset="-128"/>
                  <a:ea typeface="メイリオ" pitchFamily="50" charset="-128"/>
                </a:rPr>
                <a:t>費用見込額の積算内訳</a:t>
              </a:r>
              <a:endParaRPr lang="en-US" altLang="ja-JP" sz="1000" b="1" dirty="0" smtClean="0">
                <a:solidFill>
                  <a:schemeClr val="tx1"/>
                </a:solidFill>
                <a:latin typeface="メイリオ" pitchFamily="50" charset="-128"/>
                <a:ea typeface="メイリオ" pitchFamily="50" charset="-128"/>
              </a:endParaRPr>
            </a:p>
          </p:txBody>
        </p:sp>
        <p:sp>
          <p:nvSpPr>
            <p:cNvPr id="56" name="角丸四角形 55"/>
            <p:cNvSpPr/>
            <p:nvPr/>
          </p:nvSpPr>
          <p:spPr>
            <a:xfrm>
              <a:off x="2348249" y="2772484"/>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100" b="1" dirty="0" smtClean="0">
                  <a:solidFill>
                    <a:schemeClr val="tx1"/>
                  </a:solidFill>
                  <a:latin typeface="メイリオ" pitchFamily="50" charset="-128"/>
                  <a:ea typeface="メイリオ" pitchFamily="50" charset="-128"/>
                </a:rPr>
                <a:t>導入費用の支払先</a:t>
              </a:r>
              <a:endParaRPr lang="ja-JP" altLang="en-US" sz="1100" b="1" spc="-150" dirty="0">
                <a:solidFill>
                  <a:schemeClr val="tx1"/>
                </a:solidFill>
                <a:latin typeface="メイリオ" pitchFamily="50" charset="-128"/>
                <a:ea typeface="メイリオ" pitchFamily="50" charset="-128"/>
              </a:endParaRPr>
            </a:p>
          </p:txBody>
        </p:sp>
        <p:sp>
          <p:nvSpPr>
            <p:cNvPr id="57" name="角丸四角形 56"/>
            <p:cNvSpPr/>
            <p:nvPr/>
          </p:nvSpPr>
          <p:spPr>
            <a:xfrm>
              <a:off x="4560291" y="2772435"/>
              <a:ext cx="2160000" cy="360000"/>
            </a:xfrm>
            <a:prstGeom prst="roundRect">
              <a:avLst/>
            </a:prstGeom>
            <a:solidFill>
              <a:schemeClr val="accent1">
                <a:lumMod val="20000"/>
                <a:lumOff val="80000"/>
              </a:schemeClr>
            </a:solidFill>
            <a:ln>
              <a:solidFill>
                <a:schemeClr val="tx2">
                  <a:lumMod val="50000"/>
                </a:schemeClr>
              </a:solidFill>
            </a:ln>
          </p:spPr>
          <p:style>
            <a:lnRef idx="1">
              <a:schemeClr val="accent3"/>
            </a:lnRef>
            <a:fillRef idx="3">
              <a:schemeClr val="accent3"/>
            </a:fillRef>
            <a:effectRef idx="2">
              <a:schemeClr val="accent3"/>
            </a:effectRef>
            <a:fontRef idx="minor">
              <a:schemeClr val="lt1"/>
            </a:fontRef>
          </p:style>
          <p:txBody>
            <a:bodyPr lIns="91073" tIns="45537" rIns="91073" bIns="45537" rtlCol="0" anchor="ctr"/>
            <a:lstStyle/>
            <a:p>
              <a:pPr algn="ctr"/>
              <a:r>
                <a:rPr lang="ja-JP" altLang="en-US" sz="1200" b="1" dirty="0" smtClean="0">
                  <a:solidFill>
                    <a:schemeClr val="tx1"/>
                  </a:solidFill>
                  <a:latin typeface="メイリオ" pitchFamily="50" charset="-128"/>
                  <a:ea typeface="メイリオ" pitchFamily="50" charset="-128"/>
                </a:rPr>
                <a:t>導入費用の支払方法</a:t>
              </a:r>
              <a:endParaRPr lang="ja-JP" altLang="en-US" sz="1200" b="1" dirty="0">
                <a:solidFill>
                  <a:schemeClr val="tx1"/>
                </a:solidFill>
                <a:latin typeface="メイリオ" pitchFamily="50" charset="-128"/>
                <a:ea typeface="メイリオ" pitchFamily="50" charset="-128"/>
              </a:endParaRPr>
            </a:p>
          </p:txBody>
        </p:sp>
      </p:grpSp>
      <p:grpSp>
        <p:nvGrpSpPr>
          <p:cNvPr id="5" name="グループ化 58"/>
          <p:cNvGrpSpPr/>
          <p:nvPr/>
        </p:nvGrpSpPr>
        <p:grpSpPr>
          <a:xfrm>
            <a:off x="152684" y="3512976"/>
            <a:ext cx="6588684" cy="5139008"/>
            <a:chOff x="152685" y="2357422"/>
            <a:chExt cx="6588681" cy="4857784"/>
          </a:xfrm>
        </p:grpSpPr>
        <p:sp>
          <p:nvSpPr>
            <p:cNvPr id="60" name="正方形/長方形 59"/>
            <p:cNvSpPr/>
            <p:nvPr/>
          </p:nvSpPr>
          <p:spPr>
            <a:xfrm>
              <a:off x="285728" y="2357422"/>
              <a:ext cx="6286544" cy="4857784"/>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latin typeface="メイリオ" pitchFamily="50" charset="-128"/>
                <a:ea typeface="メイリオ" pitchFamily="50" charset="-128"/>
              </a:endParaRPr>
            </a:p>
          </p:txBody>
        </p:sp>
        <p:sp>
          <p:nvSpPr>
            <p:cNvPr id="67" name="角丸四角形 66"/>
            <p:cNvSpPr/>
            <p:nvPr/>
          </p:nvSpPr>
          <p:spPr>
            <a:xfrm>
              <a:off x="202357" y="3388571"/>
              <a:ext cx="2843999" cy="3403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400" b="1" spc="-150" dirty="0" smtClean="0">
                  <a:solidFill>
                    <a:schemeClr val="tx1"/>
                  </a:solidFill>
                  <a:latin typeface="メイリオ" pitchFamily="50" charset="-128"/>
                  <a:ea typeface="メイリオ" pitchFamily="50" charset="-128"/>
                </a:rPr>
                <a:t>１．</a:t>
              </a:r>
              <a:r>
                <a:rPr lang="ja-JP" altLang="en-US" sz="1400" b="1" dirty="0" smtClean="0">
                  <a:solidFill>
                    <a:schemeClr val="tx1"/>
                  </a:solidFill>
                  <a:latin typeface="メイリオ" pitchFamily="50" charset="-128"/>
                  <a:ea typeface="メイリオ" pitchFamily="50" charset="-128"/>
                </a:rPr>
                <a:t>増員に関する措置</a:t>
              </a:r>
              <a:endParaRPr lang="en-US" altLang="ja-JP" sz="900" b="1" dirty="0" smtClean="0">
                <a:solidFill>
                  <a:schemeClr val="tx1"/>
                </a:solidFill>
                <a:latin typeface="メイリオ" pitchFamily="50" charset="-128"/>
                <a:ea typeface="メイリオ" pitchFamily="50" charset="-128"/>
              </a:endParaRPr>
            </a:p>
          </p:txBody>
        </p:sp>
        <p:sp>
          <p:nvSpPr>
            <p:cNvPr id="63" name="フレーム 62"/>
            <p:cNvSpPr/>
            <p:nvPr/>
          </p:nvSpPr>
          <p:spPr>
            <a:xfrm>
              <a:off x="152685" y="2974400"/>
              <a:ext cx="3060290" cy="306270"/>
            </a:xfrm>
            <a:prstGeom prst="frame">
              <a:avLst/>
            </a:prstGeom>
          </p:spPr>
          <p:style>
            <a:lnRef idx="2">
              <a:schemeClr val="accent1"/>
            </a:lnRef>
            <a:fillRef idx="1">
              <a:schemeClr val="lt1"/>
            </a:fillRef>
            <a:effectRef idx="0">
              <a:schemeClr val="accent1"/>
            </a:effectRef>
            <a:fontRef idx="minor">
              <a:schemeClr val="dk1"/>
            </a:fontRef>
          </p:style>
          <p:txBody>
            <a:bodyPr/>
            <a:lstStyle/>
            <a:p>
              <a:pPr algn="ctr"/>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対象となる雇用管理制度等とは</a:t>
              </a:r>
              <a:endParaRPr lang="ja-JP" altLang="en-US" sz="1400" b="1" dirty="0">
                <a:solidFill>
                  <a:schemeClr val="tx1"/>
                </a:solidFill>
                <a:latin typeface="メイリオ" pitchFamily="50" charset="-128"/>
                <a:ea typeface="メイリオ" pitchFamily="50" charset="-128"/>
              </a:endParaRPr>
            </a:p>
          </p:txBody>
        </p:sp>
        <p:sp>
          <p:nvSpPr>
            <p:cNvPr id="65" name="正方形/長方形 64"/>
            <p:cNvSpPr/>
            <p:nvPr/>
          </p:nvSpPr>
          <p:spPr>
            <a:xfrm>
              <a:off x="3171608" y="3026571"/>
              <a:ext cx="3569758" cy="194925"/>
            </a:xfrm>
            <a:prstGeom prst="rect">
              <a:avLst/>
            </a:prstGeom>
          </p:spPr>
          <p:txBody>
            <a:bodyPr wrap="square">
              <a:spAutoFit/>
            </a:bodyPr>
            <a:lstStyle/>
            <a:p>
              <a:pPr marL="56909" lvl="1" indent="-56909" defTabSz="486892">
                <a:lnSpc>
                  <a:spcPct val="90000"/>
                </a:lnSpc>
                <a:spcBef>
                  <a:spcPct val="0"/>
                </a:spcBef>
                <a:spcAft>
                  <a:spcPct val="15000"/>
                </a:spcAft>
              </a:pPr>
              <a:r>
                <a:rPr lang="en-US" altLang="ja-JP" sz="800" spc="-50" dirty="0" smtClean="0">
                  <a:latin typeface="メイリオ" pitchFamily="50" charset="-128"/>
                  <a:ea typeface="メイリオ" pitchFamily="50" charset="-128"/>
                </a:rPr>
                <a:t>※</a:t>
              </a:r>
              <a:r>
                <a:rPr lang="ja-JP" altLang="en-US" sz="800" spc="-50" dirty="0" smtClean="0">
                  <a:latin typeface="メイリオ" pitchFamily="50" charset="-128"/>
                  <a:ea typeface="メイリオ" pitchFamily="50" charset="-128"/>
                </a:rPr>
                <a:t>　具体的な内容について詳細は、都道府県労働局にお問い合わせください。</a:t>
              </a:r>
              <a:endParaRPr lang="ja-JP" altLang="en-US" sz="800" spc="-50" dirty="0">
                <a:latin typeface="メイリオ" pitchFamily="50" charset="-128"/>
                <a:ea typeface="メイリオ" pitchFamily="50" charset="-128"/>
              </a:endParaRPr>
            </a:p>
          </p:txBody>
        </p:sp>
      </p:grpSp>
      <p:grpSp>
        <p:nvGrpSpPr>
          <p:cNvPr id="9" name="グループ化 40"/>
          <p:cNvGrpSpPr/>
          <p:nvPr/>
        </p:nvGrpSpPr>
        <p:grpSpPr>
          <a:xfrm>
            <a:off x="127264" y="1613222"/>
            <a:ext cx="6339192" cy="363619"/>
            <a:chOff x="216396" y="142844"/>
            <a:chExt cx="6339195" cy="335648"/>
          </a:xfrm>
        </p:grpSpPr>
        <p:sp>
          <p:nvSpPr>
            <p:cNvPr id="43" name="正方形/長方形 42"/>
            <p:cNvSpPr/>
            <p:nvPr/>
          </p:nvSpPr>
          <p:spPr>
            <a:xfrm>
              <a:off x="1972156" y="170620"/>
              <a:ext cx="4583435" cy="307872"/>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rtlCol="0" anchor="ctr"/>
            <a:lstStyle/>
            <a:p>
              <a:pPr lvl="0"/>
              <a:r>
                <a:rPr lang="ja-JP" altLang="en-US" sz="1400" u="sng" dirty="0" smtClean="0">
                  <a:latin typeface="メイリオ" pitchFamily="50" charset="-128"/>
                  <a:ea typeface="メイリオ" pitchFamily="50" charset="-128"/>
                </a:rPr>
                <a:t>計画開始日からさかのぼって、</a:t>
              </a:r>
              <a:r>
                <a:rPr lang="ja-JP" altLang="en-US" sz="1400" b="1" u="sng" dirty="0" smtClean="0">
                  <a:latin typeface="メイリオ" pitchFamily="50" charset="-128"/>
                  <a:ea typeface="メイリオ" pitchFamily="50" charset="-128"/>
                </a:rPr>
                <a:t>６ヵ月前～１ヵ月前</a:t>
              </a:r>
              <a:endParaRPr lang="ja-JP" altLang="en-US" sz="1400" b="1" u="sng" dirty="0">
                <a:latin typeface="メイリオ" pitchFamily="50" charset="-128"/>
                <a:ea typeface="メイリオ" pitchFamily="50" charset="-128"/>
              </a:endParaRPr>
            </a:p>
          </p:txBody>
        </p:sp>
        <p:sp>
          <p:nvSpPr>
            <p:cNvPr id="77" name="フレーム 76"/>
            <p:cNvSpPr/>
            <p:nvPr/>
          </p:nvSpPr>
          <p:spPr>
            <a:xfrm>
              <a:off x="216396" y="142844"/>
              <a:ext cx="1728001" cy="298603"/>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latin typeface="メイリオ" pitchFamily="50" charset="-128"/>
                  <a:ea typeface="メイリオ" pitchFamily="50" charset="-128"/>
                </a:rPr>
                <a:t>計画の提出期間</a:t>
              </a:r>
              <a:endParaRPr lang="ja-JP" altLang="en-US" sz="1400" b="1" dirty="0">
                <a:latin typeface="メイリオ" pitchFamily="50" charset="-128"/>
                <a:ea typeface="メイリオ" pitchFamily="50" charset="-128"/>
              </a:endParaRPr>
            </a:p>
          </p:txBody>
        </p:sp>
      </p:grpSp>
      <p:sp>
        <p:nvSpPr>
          <p:cNvPr id="79" name="テキスト ボックス 78"/>
          <p:cNvSpPr txBox="1"/>
          <p:nvPr/>
        </p:nvSpPr>
        <p:spPr>
          <a:xfrm>
            <a:off x="0" y="887910"/>
            <a:ext cx="6858000" cy="30777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96246" indent="-196246">
              <a:lnSpc>
                <a:spcPts val="1843"/>
              </a:lnSpc>
            </a:pPr>
            <a:r>
              <a:rPr kumimoji="1" lang="ja-JP" altLang="en-US" sz="1100" b="1" dirty="0" smtClean="0">
                <a:latin typeface="メイリオ" pitchFamily="50" charset="-128"/>
                <a:ea typeface="メイリオ" pitchFamily="50" charset="-128"/>
              </a:rPr>
              <a:t>　</a:t>
            </a:r>
            <a:r>
              <a:rPr kumimoji="1" lang="ja-JP" altLang="en-US" sz="1100" b="1" dirty="0" smtClean="0">
                <a:solidFill>
                  <a:schemeClr val="accent2"/>
                </a:solidFill>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様式１</a:t>
            </a:r>
            <a:r>
              <a:rPr kumimoji="1" lang="en-US" altLang="ja-JP" sz="1100" b="1" dirty="0" smtClean="0">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２号･１</a:t>
            </a:r>
            <a:r>
              <a:rPr kumimoji="1" lang="en-US" altLang="ja-JP" sz="1100" b="1" dirty="0" smtClean="0">
                <a:latin typeface="メイリオ" pitchFamily="50" charset="-128"/>
                <a:ea typeface="メイリオ" pitchFamily="50" charset="-128"/>
              </a:rPr>
              <a:t>-</a:t>
            </a:r>
            <a:r>
              <a:rPr kumimoji="1" lang="ja-JP" altLang="en-US" sz="1100" b="1" dirty="0" smtClean="0">
                <a:latin typeface="メイリオ" pitchFamily="50" charset="-128"/>
                <a:ea typeface="メイリオ" pitchFamily="50" charset="-128"/>
              </a:rPr>
              <a:t>２号別紙に沿って、</a:t>
            </a:r>
            <a:r>
              <a:rPr lang="ja-JP" altLang="en-US" sz="1100" b="1" dirty="0" smtClean="0">
                <a:latin typeface="メイリオ" pitchFamily="50" charset="-128"/>
                <a:ea typeface="メイリオ" pitchFamily="50" charset="-128"/>
              </a:rPr>
              <a:t>雇用管理制度整備等</a:t>
            </a:r>
            <a:r>
              <a:rPr kumimoji="1" lang="ja-JP" altLang="en-US" sz="1100" b="1" dirty="0" smtClean="0">
                <a:latin typeface="メイリオ" pitchFamily="50" charset="-128"/>
                <a:ea typeface="メイリオ" pitchFamily="50" charset="-128"/>
              </a:rPr>
              <a:t>計画</a:t>
            </a:r>
            <a:r>
              <a:rPr lang="ja-JP" altLang="en-US" sz="1100" b="1" dirty="0" smtClean="0">
                <a:latin typeface="メイリオ" pitchFamily="50" charset="-128"/>
                <a:ea typeface="メイリオ" pitchFamily="50" charset="-128"/>
              </a:rPr>
              <a:t>を作成してください。</a:t>
            </a:r>
            <a:endParaRPr kumimoji="1" lang="ja-JP" altLang="en-US" sz="1100" b="1" dirty="0" smtClean="0">
              <a:latin typeface="メイリオ" pitchFamily="50" charset="-128"/>
              <a:ea typeface="メイリオ" pitchFamily="50" charset="-128"/>
            </a:endParaRPr>
          </a:p>
        </p:txBody>
      </p:sp>
      <p:sp>
        <p:nvSpPr>
          <p:cNvPr id="44" name="テキスト ボックス 43"/>
          <p:cNvSpPr txBox="1"/>
          <p:nvPr/>
        </p:nvSpPr>
        <p:spPr>
          <a:xfrm>
            <a:off x="-65484" y="9651345"/>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sp>
        <p:nvSpPr>
          <p:cNvPr id="83" name="メモ 82"/>
          <p:cNvSpPr/>
          <p:nvPr/>
        </p:nvSpPr>
        <p:spPr>
          <a:xfrm>
            <a:off x="-12401" y="116918"/>
            <a:ext cx="5832648" cy="360000"/>
          </a:xfrm>
          <a:prstGeom prst="foldedCorner">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rtlCol="0" anchor="t"/>
          <a:lstStyle/>
          <a:p>
            <a:pPr algn="ctr"/>
            <a:r>
              <a:rPr lang="ja-JP" altLang="en-US" b="1" dirty="0" smtClean="0">
                <a:solidFill>
                  <a:schemeClr val="bg1"/>
                </a:solidFill>
                <a:latin typeface="メイリオ" pitchFamily="50" charset="-128"/>
                <a:ea typeface="メイリオ" pitchFamily="50" charset="-128"/>
              </a:rPr>
              <a:t>「雇用管理制度</a:t>
            </a:r>
            <a:r>
              <a:rPr kumimoji="1" lang="ja-JP" altLang="en-US" b="1" dirty="0" smtClean="0">
                <a:solidFill>
                  <a:schemeClr val="bg1"/>
                </a:solidFill>
                <a:latin typeface="メイリオ" pitchFamily="50" charset="-128"/>
                <a:ea typeface="メイリオ" pitchFamily="50" charset="-128"/>
              </a:rPr>
              <a:t>等助成」の申請から支給までの手続き</a:t>
            </a:r>
            <a:endParaRPr kumimoji="1" lang="ja-JP" altLang="en-US" b="1" dirty="0">
              <a:solidFill>
                <a:schemeClr val="bg1"/>
              </a:solidFill>
              <a:latin typeface="メイリオ" pitchFamily="50" charset="-128"/>
              <a:ea typeface="メイリオ" pitchFamily="50" charset="-128"/>
            </a:endParaRPr>
          </a:p>
        </p:txBody>
      </p:sp>
      <p:sp>
        <p:nvSpPr>
          <p:cNvPr id="62" name="角丸四角形 61"/>
          <p:cNvSpPr/>
          <p:nvPr/>
        </p:nvSpPr>
        <p:spPr>
          <a:xfrm>
            <a:off x="198164" y="5062001"/>
            <a:ext cx="2844000" cy="360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Ins="0" rtlCol="0" anchor="ctr"/>
          <a:lstStyle/>
          <a:p>
            <a:r>
              <a:rPr lang="ja-JP" altLang="en-US" sz="1400" b="1" spc="-150" dirty="0" smtClean="0">
                <a:solidFill>
                  <a:schemeClr val="tx1"/>
                </a:solidFill>
                <a:latin typeface="メイリオ" pitchFamily="50" charset="-128"/>
                <a:ea typeface="メイリオ" pitchFamily="50" charset="-128"/>
              </a:rPr>
              <a:t>２．</a:t>
            </a:r>
            <a:r>
              <a:rPr lang="ja-JP" altLang="en-US" sz="1400" b="1" dirty="0" smtClean="0">
                <a:solidFill>
                  <a:schemeClr val="tx1"/>
                </a:solidFill>
                <a:latin typeface="メイリオ" pitchFamily="50" charset="-128"/>
                <a:ea typeface="メイリオ" pitchFamily="50" charset="-128"/>
              </a:rPr>
              <a:t>体系的処遇改善に関する措置</a:t>
            </a:r>
            <a:endParaRPr lang="en-US" altLang="ja-JP" sz="900" b="1" dirty="0" smtClean="0">
              <a:solidFill>
                <a:schemeClr val="tx1"/>
              </a:solidFill>
              <a:latin typeface="メイリオ" pitchFamily="50" charset="-128"/>
              <a:ea typeface="メイリオ" pitchFamily="50" charset="-128"/>
            </a:endParaRPr>
          </a:p>
        </p:txBody>
      </p:sp>
      <p:sp>
        <p:nvSpPr>
          <p:cNvPr id="69" name="角丸四角形 68"/>
          <p:cNvSpPr/>
          <p:nvPr/>
        </p:nvSpPr>
        <p:spPr>
          <a:xfrm>
            <a:off x="198165" y="5528726"/>
            <a:ext cx="2844000" cy="360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400" b="1" spc="-150" dirty="0" smtClean="0">
                <a:solidFill>
                  <a:schemeClr val="tx1"/>
                </a:solidFill>
                <a:latin typeface="メイリオ" pitchFamily="50" charset="-128"/>
                <a:ea typeface="メイリオ" pitchFamily="50" charset="-128"/>
              </a:rPr>
              <a:t>３．</a:t>
            </a:r>
            <a:r>
              <a:rPr lang="ja-JP" altLang="en-US" sz="1400" b="1" dirty="0" smtClean="0">
                <a:solidFill>
                  <a:schemeClr val="tx1"/>
                </a:solidFill>
                <a:latin typeface="メイリオ" pitchFamily="50" charset="-128"/>
                <a:ea typeface="メイリオ" pitchFamily="50" charset="-128"/>
              </a:rPr>
              <a:t>報酬管理に関する措置</a:t>
            </a:r>
            <a:endParaRPr lang="en-US" altLang="ja-JP" sz="900" b="1" dirty="0" smtClean="0">
              <a:solidFill>
                <a:schemeClr val="tx1"/>
              </a:solidFill>
              <a:latin typeface="メイリオ" pitchFamily="50" charset="-128"/>
              <a:ea typeface="メイリオ" pitchFamily="50" charset="-128"/>
            </a:endParaRPr>
          </a:p>
        </p:txBody>
      </p:sp>
      <p:sp>
        <p:nvSpPr>
          <p:cNvPr id="78" name="角丸四角形 77"/>
          <p:cNvSpPr/>
          <p:nvPr/>
        </p:nvSpPr>
        <p:spPr>
          <a:xfrm>
            <a:off x="188640" y="5992530"/>
            <a:ext cx="2844000" cy="360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400" b="1" spc="-150" dirty="0" smtClean="0">
                <a:solidFill>
                  <a:schemeClr val="tx1"/>
                </a:solidFill>
                <a:latin typeface="メイリオ" pitchFamily="50" charset="-128"/>
                <a:ea typeface="メイリオ" pitchFamily="50" charset="-128"/>
              </a:rPr>
              <a:t>４．</a:t>
            </a:r>
            <a:r>
              <a:rPr lang="ja-JP" altLang="en-US" sz="1400" b="1" dirty="0" smtClean="0">
                <a:solidFill>
                  <a:schemeClr val="tx1"/>
                </a:solidFill>
                <a:latin typeface="メイリオ" pitchFamily="50" charset="-128"/>
                <a:ea typeface="メイリオ" pitchFamily="50" charset="-128"/>
              </a:rPr>
              <a:t>労働時間管理に関する措置</a:t>
            </a:r>
            <a:endParaRPr lang="en-US" altLang="ja-JP" sz="900" b="1" dirty="0" smtClean="0">
              <a:solidFill>
                <a:schemeClr val="tx1"/>
              </a:solidFill>
              <a:latin typeface="メイリオ" pitchFamily="50" charset="-128"/>
              <a:ea typeface="メイリオ" pitchFamily="50" charset="-128"/>
            </a:endParaRPr>
          </a:p>
        </p:txBody>
      </p:sp>
      <p:sp>
        <p:nvSpPr>
          <p:cNvPr id="80" name="角丸四角形 79"/>
          <p:cNvSpPr/>
          <p:nvPr/>
        </p:nvSpPr>
        <p:spPr>
          <a:xfrm>
            <a:off x="188640" y="6444463"/>
            <a:ext cx="2844000" cy="360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400" b="1" spc="-150" dirty="0" smtClean="0">
                <a:solidFill>
                  <a:schemeClr val="tx1"/>
                </a:solidFill>
                <a:latin typeface="メイリオ" pitchFamily="50" charset="-128"/>
                <a:ea typeface="メイリオ" pitchFamily="50" charset="-128"/>
              </a:rPr>
              <a:t>５．</a:t>
            </a:r>
            <a:r>
              <a:rPr lang="ja-JP" altLang="en-US" sz="1400" b="1" dirty="0" smtClean="0">
                <a:solidFill>
                  <a:schemeClr val="tx1"/>
                </a:solidFill>
                <a:latin typeface="メイリオ" pitchFamily="50" charset="-128"/>
                <a:ea typeface="メイリオ" pitchFamily="50" charset="-128"/>
              </a:rPr>
              <a:t>能力開発に関する措置</a:t>
            </a:r>
            <a:endParaRPr lang="en-US" altLang="ja-JP" sz="900" b="1" dirty="0" smtClean="0">
              <a:solidFill>
                <a:schemeClr val="tx1"/>
              </a:solidFill>
              <a:latin typeface="メイリオ" pitchFamily="50" charset="-128"/>
              <a:ea typeface="メイリオ" pitchFamily="50" charset="-128"/>
            </a:endParaRPr>
          </a:p>
        </p:txBody>
      </p:sp>
      <p:sp>
        <p:nvSpPr>
          <p:cNvPr id="81" name="角丸四角形 80"/>
          <p:cNvSpPr/>
          <p:nvPr/>
        </p:nvSpPr>
        <p:spPr>
          <a:xfrm>
            <a:off x="188640" y="6916581"/>
            <a:ext cx="2844000" cy="360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400" b="1" spc="-150" dirty="0" smtClean="0">
                <a:solidFill>
                  <a:schemeClr val="tx1"/>
                </a:solidFill>
                <a:latin typeface="メイリオ" pitchFamily="50" charset="-128"/>
                <a:ea typeface="メイリオ" pitchFamily="50" charset="-128"/>
              </a:rPr>
              <a:t>６．</a:t>
            </a:r>
            <a:r>
              <a:rPr lang="ja-JP" altLang="en-US" sz="1400" b="1" dirty="0" smtClean="0">
                <a:solidFill>
                  <a:schemeClr val="tx1"/>
                </a:solidFill>
                <a:latin typeface="メイリオ" pitchFamily="50" charset="-128"/>
                <a:ea typeface="メイリオ" pitchFamily="50" charset="-128"/>
              </a:rPr>
              <a:t>健康管理に関する措置</a:t>
            </a:r>
            <a:endParaRPr lang="en-US" altLang="ja-JP" sz="900" b="1" dirty="0" smtClean="0">
              <a:solidFill>
                <a:schemeClr val="tx1"/>
              </a:solidFill>
              <a:latin typeface="メイリオ" pitchFamily="50" charset="-128"/>
              <a:ea typeface="メイリオ" pitchFamily="50" charset="-128"/>
            </a:endParaRPr>
          </a:p>
        </p:txBody>
      </p:sp>
      <p:grpSp>
        <p:nvGrpSpPr>
          <p:cNvPr id="90" name="グループ化 42"/>
          <p:cNvGrpSpPr/>
          <p:nvPr/>
        </p:nvGrpSpPr>
        <p:grpSpPr>
          <a:xfrm>
            <a:off x="150479" y="7437482"/>
            <a:ext cx="6590889" cy="2297766"/>
            <a:chOff x="249314" y="6916793"/>
            <a:chExt cx="6380562" cy="2121017"/>
          </a:xfrm>
        </p:grpSpPr>
        <p:sp>
          <p:nvSpPr>
            <p:cNvPr id="91" name="フレーム 90"/>
            <p:cNvSpPr/>
            <p:nvPr/>
          </p:nvSpPr>
          <p:spPr>
            <a:xfrm>
              <a:off x="253004" y="6960759"/>
              <a:ext cx="1148614" cy="299077"/>
            </a:xfrm>
            <a:prstGeom prst="frame">
              <a:avLst/>
            </a:prstGeom>
          </p:spPr>
          <p:style>
            <a:lnRef idx="2">
              <a:schemeClr val="accent1"/>
            </a:lnRef>
            <a:fillRef idx="1">
              <a:schemeClr val="lt1"/>
            </a:fillRef>
            <a:effectRef idx="0">
              <a:schemeClr val="accent1"/>
            </a:effectRef>
            <a:fontRef idx="minor">
              <a:schemeClr val="dk1"/>
            </a:fontRef>
          </p:style>
          <p:txBody>
            <a:bodyPr rIns="36000"/>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支給額</a:t>
              </a:r>
              <a:endParaRPr lang="ja-JP" altLang="en-US" sz="1400" b="1" dirty="0">
                <a:solidFill>
                  <a:schemeClr val="tx1"/>
                </a:solidFill>
                <a:latin typeface="メイリオ" pitchFamily="50" charset="-128"/>
                <a:ea typeface="メイリオ" pitchFamily="50" charset="-128"/>
              </a:endParaRPr>
            </a:p>
          </p:txBody>
        </p:sp>
        <p:sp>
          <p:nvSpPr>
            <p:cNvPr id="92" name="テキスト ボックス 91"/>
            <p:cNvSpPr txBox="1"/>
            <p:nvPr/>
          </p:nvSpPr>
          <p:spPr>
            <a:xfrm>
              <a:off x="249314" y="8671318"/>
              <a:ext cx="6380562" cy="366492"/>
            </a:xfrm>
            <a:prstGeom prst="rect">
              <a:avLst/>
            </a:prstGeom>
            <a:noFill/>
          </p:spPr>
          <p:txBody>
            <a:bodyPr wrap="square" rIns="36000" rtlCol="0">
              <a:spAutoFit/>
            </a:bodyPr>
            <a:lstStyle/>
            <a:p>
              <a:pPr>
                <a:lnSpc>
                  <a:spcPct val="110000"/>
                </a:lnSpc>
              </a:pPr>
              <a:r>
                <a:rPr lang="ja-JP" altLang="en-US" sz="900" dirty="0" smtClean="0">
                  <a:latin typeface="メイリオ" pitchFamily="50" charset="-128"/>
                  <a:ea typeface="メイリオ" pitchFamily="50" charset="-128"/>
                </a:rPr>
                <a:t>○ 雇用管理制度の導入に要した費用を分割で支払う場合（金融機関などから借り入れた購入費用を分割返済する場合を含む）</a:t>
              </a:r>
            </a:p>
            <a:p>
              <a:pPr>
                <a:lnSpc>
                  <a:spcPct val="110000"/>
                </a:lnSpc>
              </a:pPr>
              <a:r>
                <a:rPr lang="ja-JP" altLang="en-US" sz="900" dirty="0" smtClean="0">
                  <a:latin typeface="メイリオ" pitchFamily="50" charset="-128"/>
                  <a:ea typeface="メイリオ" pitchFamily="50" charset="-128"/>
                </a:rPr>
                <a:t>　は、雇用管理制度整備等計画期間内に支払いが完了した分のみ（利子を含む）</a:t>
              </a:r>
              <a:endParaRPr lang="en-US" altLang="ja-JP" sz="900" dirty="0" smtClean="0">
                <a:latin typeface="メイリオ" pitchFamily="50" charset="-128"/>
                <a:ea typeface="メイリオ" pitchFamily="50" charset="-128"/>
              </a:endParaRPr>
            </a:p>
          </p:txBody>
        </p:sp>
        <p:sp>
          <p:nvSpPr>
            <p:cNvPr id="93" name="テキスト ボックス 92"/>
            <p:cNvSpPr txBox="1"/>
            <p:nvPr/>
          </p:nvSpPr>
          <p:spPr>
            <a:xfrm>
              <a:off x="1425224" y="6916793"/>
              <a:ext cx="5204652" cy="397742"/>
            </a:xfrm>
            <a:prstGeom prst="rect">
              <a:avLst/>
            </a:prstGeom>
            <a:noFill/>
          </p:spPr>
          <p:txBody>
            <a:bodyPr wrap="square" rIns="36000" rtlCol="0">
              <a:spAutoFit/>
            </a:bodyPr>
            <a:lstStyle/>
            <a:p>
              <a:r>
                <a:rPr lang="ja-JP" altLang="en-US" sz="1200" b="1" u="sng" dirty="0" smtClean="0">
                  <a:solidFill>
                    <a:schemeClr val="accent2"/>
                  </a:solidFill>
                  <a:latin typeface="メイリオ" pitchFamily="50" charset="-128"/>
                  <a:ea typeface="メイリオ" pitchFamily="50" charset="-128"/>
                </a:rPr>
                <a:t>★</a:t>
              </a:r>
              <a:r>
                <a:rPr lang="ja-JP" altLang="en-US" sz="1200" b="1" u="sng" dirty="0" smtClean="0">
                  <a:latin typeface="メイリオ" pitchFamily="50" charset="-128"/>
                  <a:ea typeface="メイリオ" pitchFamily="50" charset="-128"/>
                </a:rPr>
                <a:t>雇用管理制度等の導入に要した額（税込）の１</a:t>
              </a:r>
              <a:r>
                <a:rPr lang="en-US" altLang="ja-JP" sz="1200" b="1" u="sng" dirty="0" smtClean="0">
                  <a:latin typeface="メイリオ" pitchFamily="50" charset="-128"/>
                  <a:ea typeface="メイリオ" pitchFamily="50" charset="-128"/>
                </a:rPr>
                <a:t>/</a:t>
              </a:r>
              <a:r>
                <a:rPr lang="ja-JP" altLang="en-US" sz="1200" b="1" u="sng" dirty="0" smtClean="0">
                  <a:latin typeface="メイリオ" pitchFamily="50" charset="-128"/>
                  <a:ea typeface="メイリオ" pitchFamily="50" charset="-128"/>
                </a:rPr>
                <a:t>２</a:t>
              </a:r>
              <a:endParaRPr lang="en-US" altLang="ja-JP" sz="1200" b="1" u="sng" strike="sngStrike" dirty="0" smtClean="0">
                <a:latin typeface="メイリオ" pitchFamily="50" charset="-128"/>
                <a:ea typeface="メイリオ" pitchFamily="50" charset="-128"/>
              </a:endParaRPr>
            </a:p>
            <a:p>
              <a:r>
                <a:rPr lang="ja-JP" altLang="en-US" sz="1000" b="1" u="sng" dirty="0" smtClean="0">
                  <a:latin typeface="メイリオ" pitchFamily="50" charset="-128"/>
                  <a:ea typeface="メイリオ" pitchFamily="50" charset="-128"/>
                </a:rPr>
                <a:t>（各項目の上限額は以下のとおり。各項目の合計が</a:t>
              </a:r>
              <a:r>
                <a:rPr lang="en-US" altLang="ja-JP" sz="1000" b="1" u="sng" dirty="0" smtClean="0">
                  <a:latin typeface="メイリオ" pitchFamily="50" charset="-128"/>
                  <a:ea typeface="メイリオ" pitchFamily="50" charset="-128"/>
                </a:rPr>
                <a:t>100</a:t>
              </a:r>
              <a:r>
                <a:rPr lang="ja-JP" altLang="en-US" sz="1000" b="1" u="sng" dirty="0" smtClean="0">
                  <a:latin typeface="メイリオ" pitchFamily="50" charset="-128"/>
                  <a:ea typeface="メイリオ" pitchFamily="50" charset="-128"/>
                </a:rPr>
                <a:t>万円を超える時は</a:t>
              </a:r>
              <a:r>
                <a:rPr lang="en-US" altLang="ja-JP" sz="1000" b="1" u="sng" dirty="0" smtClean="0">
                  <a:solidFill>
                    <a:srgbClr val="FF0000"/>
                  </a:solidFill>
                  <a:latin typeface="メイリオ" pitchFamily="50" charset="-128"/>
                  <a:ea typeface="メイリオ" pitchFamily="50" charset="-128"/>
                </a:rPr>
                <a:t>100</a:t>
              </a:r>
              <a:r>
                <a:rPr lang="ja-JP" altLang="en-US" sz="1000" b="1" u="sng" dirty="0" smtClean="0">
                  <a:solidFill>
                    <a:srgbClr val="FF0000"/>
                  </a:solidFill>
                  <a:latin typeface="メイリオ" pitchFamily="50" charset="-128"/>
                  <a:ea typeface="メイリオ" pitchFamily="50" charset="-128"/>
                </a:rPr>
                <a:t>万円</a:t>
              </a:r>
              <a:r>
                <a:rPr lang="ja-JP" altLang="en-US" sz="1000" b="1" u="sng" dirty="0" smtClean="0">
                  <a:latin typeface="メイリオ" pitchFamily="50" charset="-128"/>
                  <a:ea typeface="メイリオ" pitchFamily="50" charset="-128"/>
                </a:rPr>
                <a:t>を上限）</a:t>
              </a:r>
              <a:endParaRPr lang="ja-JP" altLang="en-US" sz="1000" b="1" u="sng" dirty="0">
                <a:latin typeface="メイリオ" pitchFamily="50" charset="-128"/>
                <a:ea typeface="メイリオ" pitchFamily="50" charset="-128"/>
              </a:endParaRPr>
            </a:p>
          </p:txBody>
        </p:sp>
      </p:grpSp>
      <p:sp>
        <p:nvSpPr>
          <p:cNvPr id="99" name="角丸四角形 98"/>
          <p:cNvSpPr/>
          <p:nvPr/>
        </p:nvSpPr>
        <p:spPr>
          <a:xfrm>
            <a:off x="188640" y="7891611"/>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１．</a:t>
            </a:r>
            <a:r>
              <a:rPr lang="ja-JP" altLang="en-US" sz="1050" b="1" dirty="0" smtClean="0">
                <a:solidFill>
                  <a:schemeClr val="tx1"/>
                </a:solidFill>
                <a:latin typeface="メイリオ" pitchFamily="50" charset="-128"/>
                <a:ea typeface="メイリオ" pitchFamily="50" charset="-128"/>
              </a:rPr>
              <a:t>増員に関する措置　　　　    ：</a:t>
            </a:r>
            <a:r>
              <a:rPr lang="ja-JP" altLang="en-US" sz="1050" b="1" dirty="0" smtClean="0">
                <a:solidFill>
                  <a:srgbClr val="FF0000"/>
                </a:solidFill>
                <a:latin typeface="メイリオ" pitchFamily="50" charset="-128"/>
                <a:ea typeface="メイリオ" pitchFamily="50" charset="-128"/>
              </a:rPr>
              <a:t>３０万円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0" name="角丸四角形 99"/>
          <p:cNvSpPr/>
          <p:nvPr/>
        </p:nvSpPr>
        <p:spPr>
          <a:xfrm>
            <a:off x="188640" y="8257024"/>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２．</a:t>
            </a:r>
            <a:r>
              <a:rPr lang="ja-JP" altLang="en-US" sz="1050" b="1" dirty="0" smtClean="0">
                <a:solidFill>
                  <a:schemeClr val="tx1"/>
                </a:solidFill>
                <a:latin typeface="メイリオ" pitchFamily="50" charset="-128"/>
                <a:ea typeface="メイリオ" pitchFamily="50" charset="-128"/>
              </a:rPr>
              <a:t>体系的処遇改善に関する措置 ：</a:t>
            </a:r>
            <a:r>
              <a:rPr lang="ja-JP" altLang="en-US" sz="1050" b="1" dirty="0" smtClean="0">
                <a:solidFill>
                  <a:srgbClr val="FF0000"/>
                </a:solidFill>
                <a:latin typeface="メイリオ" pitchFamily="50" charset="-128"/>
                <a:ea typeface="メイリオ" pitchFamily="50" charset="-128"/>
              </a:rPr>
              <a:t>４０万円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1" name="角丸四角形 100"/>
          <p:cNvSpPr/>
          <p:nvPr/>
        </p:nvSpPr>
        <p:spPr>
          <a:xfrm>
            <a:off x="188640" y="8622397"/>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３．</a:t>
            </a:r>
            <a:r>
              <a:rPr lang="ja-JP" altLang="en-US" sz="1050" b="1" dirty="0" smtClean="0">
                <a:solidFill>
                  <a:schemeClr val="tx1"/>
                </a:solidFill>
                <a:latin typeface="メイリオ" pitchFamily="50" charset="-128"/>
                <a:ea typeface="メイリオ" pitchFamily="50" charset="-128"/>
              </a:rPr>
              <a:t>報酬管理に関する措置　　    ：</a:t>
            </a:r>
            <a:r>
              <a:rPr lang="ja-JP" altLang="en-US" sz="1050" b="1" dirty="0" smtClean="0">
                <a:solidFill>
                  <a:srgbClr val="FF0000"/>
                </a:solidFill>
                <a:latin typeface="メイリオ" pitchFamily="50" charset="-128"/>
                <a:ea typeface="メイリオ" pitchFamily="50" charset="-128"/>
              </a:rPr>
              <a:t>４０万円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2" name="角丸四角形 101"/>
          <p:cNvSpPr/>
          <p:nvPr/>
        </p:nvSpPr>
        <p:spPr>
          <a:xfrm>
            <a:off x="3390900" y="7891611"/>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４．</a:t>
            </a:r>
            <a:r>
              <a:rPr lang="ja-JP" altLang="en-US" sz="1050" b="1" dirty="0" smtClean="0">
                <a:solidFill>
                  <a:schemeClr val="tx1"/>
                </a:solidFill>
                <a:latin typeface="メイリオ" pitchFamily="50" charset="-128"/>
                <a:ea typeface="メイリオ" pitchFamily="50" charset="-128"/>
              </a:rPr>
              <a:t>労働時間管理に関する措置    ：</a:t>
            </a:r>
            <a:r>
              <a:rPr lang="ja-JP" altLang="en-US" sz="1050" b="1" dirty="0" smtClean="0">
                <a:solidFill>
                  <a:srgbClr val="FF0000"/>
                </a:solidFill>
                <a:latin typeface="メイリオ" pitchFamily="50" charset="-128"/>
                <a:ea typeface="メイリオ" pitchFamily="50" charset="-128"/>
              </a:rPr>
              <a:t>４０万円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3" name="角丸四角形 102"/>
          <p:cNvSpPr/>
          <p:nvPr/>
        </p:nvSpPr>
        <p:spPr>
          <a:xfrm>
            <a:off x="3390900" y="8252832"/>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５．</a:t>
            </a:r>
            <a:r>
              <a:rPr lang="ja-JP" altLang="en-US" sz="1050" b="1" dirty="0" smtClean="0">
                <a:solidFill>
                  <a:schemeClr val="tx1"/>
                </a:solidFill>
                <a:latin typeface="メイリオ" pitchFamily="50" charset="-128"/>
                <a:ea typeface="メイリオ" pitchFamily="50" charset="-128"/>
              </a:rPr>
              <a:t>能力開発に関する措置          ：</a:t>
            </a:r>
            <a:r>
              <a:rPr lang="ja-JP" altLang="en-US" sz="1050" b="1" dirty="0" smtClean="0">
                <a:solidFill>
                  <a:srgbClr val="FF0000"/>
                </a:solidFill>
                <a:latin typeface="メイリオ" pitchFamily="50" charset="-128"/>
                <a:ea typeface="メイリオ" pitchFamily="50" charset="-128"/>
              </a:rPr>
              <a:t>２０万円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4" name="角丸四角形 103"/>
          <p:cNvSpPr/>
          <p:nvPr/>
        </p:nvSpPr>
        <p:spPr>
          <a:xfrm>
            <a:off x="3390900" y="8622397"/>
            <a:ext cx="3168352" cy="288000"/>
          </a:xfrm>
          <a:prstGeom prst="roundRect">
            <a:avLst/>
          </a:prstGeom>
          <a:solidFill>
            <a:srgbClr val="FEF4EC"/>
          </a:solidFill>
          <a:ln/>
        </p:spPr>
        <p:style>
          <a:lnRef idx="1">
            <a:schemeClr val="accent2"/>
          </a:lnRef>
          <a:fillRef idx="2">
            <a:schemeClr val="accent2"/>
          </a:fillRef>
          <a:effectRef idx="1">
            <a:schemeClr val="accent2"/>
          </a:effectRef>
          <a:fontRef idx="minor">
            <a:schemeClr val="dk1"/>
          </a:fontRef>
        </p:style>
        <p:txBody>
          <a:bodyPr rtlCol="0" anchor="ctr"/>
          <a:lstStyle/>
          <a:p>
            <a:r>
              <a:rPr lang="ja-JP" altLang="en-US" sz="1050" b="1" spc="-150" dirty="0" smtClean="0">
                <a:solidFill>
                  <a:schemeClr val="tx1"/>
                </a:solidFill>
                <a:latin typeface="メイリオ" pitchFamily="50" charset="-128"/>
                <a:ea typeface="メイリオ" pitchFamily="50" charset="-128"/>
              </a:rPr>
              <a:t>６．</a:t>
            </a:r>
            <a:r>
              <a:rPr lang="ja-JP" altLang="en-US" sz="1050" b="1" dirty="0" smtClean="0">
                <a:solidFill>
                  <a:schemeClr val="tx1"/>
                </a:solidFill>
                <a:latin typeface="メイリオ" pitchFamily="50" charset="-128"/>
                <a:ea typeface="メイリオ" pitchFamily="50" charset="-128"/>
              </a:rPr>
              <a:t>健康管理に関する措置          ：</a:t>
            </a:r>
            <a:r>
              <a:rPr lang="ja-JP" altLang="en-US" sz="1050" b="1" dirty="0" smtClean="0">
                <a:solidFill>
                  <a:srgbClr val="FF0000"/>
                </a:solidFill>
                <a:latin typeface="メイリオ" pitchFamily="50" charset="-128"/>
                <a:ea typeface="メイリオ" pitchFamily="50" charset="-128"/>
              </a:rPr>
              <a:t>２０万円</a:t>
            </a:r>
            <a:r>
              <a:rPr lang="ja-JP" altLang="en-US" sz="1050" b="1" dirty="0" smtClean="0">
                <a:solidFill>
                  <a:schemeClr val="tx1"/>
                </a:solidFill>
                <a:latin typeface="メイリオ" pitchFamily="50" charset="-128"/>
                <a:ea typeface="メイリオ" pitchFamily="50" charset="-128"/>
              </a:rPr>
              <a:t>まで</a:t>
            </a:r>
            <a:endParaRPr lang="en-US" altLang="ja-JP" sz="1050" b="1" dirty="0" smtClean="0">
              <a:solidFill>
                <a:schemeClr val="tx1"/>
              </a:solidFill>
              <a:latin typeface="メイリオ" pitchFamily="50" charset="-128"/>
              <a:ea typeface="メイリオ" pitchFamily="50" charset="-128"/>
            </a:endParaRPr>
          </a:p>
        </p:txBody>
      </p:sp>
      <p:sp>
        <p:nvSpPr>
          <p:cNvPr id="105" name="左矢印吹き出し 104"/>
          <p:cNvSpPr/>
          <p:nvPr/>
        </p:nvSpPr>
        <p:spPr>
          <a:xfrm>
            <a:off x="2300622" y="3357198"/>
            <a:ext cx="4428000" cy="684000"/>
          </a:xfrm>
          <a:prstGeom prst="leftArrowCallout">
            <a:avLst>
              <a:gd name="adj1" fmla="val 25000"/>
              <a:gd name="adj2" fmla="val 25000"/>
              <a:gd name="adj3" fmla="val 25000"/>
              <a:gd name="adj4" fmla="val 94762"/>
            </a:avLst>
          </a:prstGeom>
          <a:solidFill>
            <a:schemeClr val="accent3">
              <a:lumMod val="20000"/>
              <a:lumOff val="80000"/>
            </a:schemeClr>
          </a:solidFill>
          <a:ln w="12700">
            <a:solidFill>
              <a:srgbClr val="33993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800" dirty="0" smtClean="0">
                <a:solidFill>
                  <a:schemeClr val="tx1"/>
                </a:solidFill>
                <a:latin typeface="メイリオ" pitchFamily="50" charset="-128"/>
                <a:ea typeface="メイリオ" pitchFamily="50" charset="-128"/>
              </a:rPr>
              <a:t>計画期間内に、従来から実施していた介護サービスに加え</a:t>
            </a:r>
            <a:r>
              <a:rPr lang="ja-JP" altLang="en-US" sz="800" dirty="0" smtClean="0">
                <a:solidFill>
                  <a:srgbClr val="00B050"/>
                </a:solidFill>
                <a:latin typeface="メイリオ" pitchFamily="50" charset="-128"/>
                <a:ea typeface="メイリオ" pitchFamily="50" charset="-128"/>
              </a:rPr>
              <a:t>、</a:t>
            </a:r>
            <a:r>
              <a:rPr lang="ja-JP" altLang="en-US" sz="800" dirty="0" smtClean="0">
                <a:solidFill>
                  <a:schemeClr val="tx1"/>
                </a:solidFill>
                <a:latin typeface="メイリオ" pitchFamily="50" charset="-128"/>
                <a:ea typeface="メイリオ" pitchFamily="50" charset="-128"/>
              </a:rPr>
              <a:t>①新たに別の介護サービスを実施する②身体介護サービスに加え家事援助サービスを実施する③支店の増設などにより営業エリアを拡大するなどの場合</a:t>
            </a:r>
            <a:r>
              <a:rPr lang="en-US" altLang="ja-JP" sz="800" dirty="0" smtClean="0">
                <a:solidFill>
                  <a:schemeClr val="tx1"/>
                </a:solidFill>
                <a:latin typeface="メイリオ" pitchFamily="50" charset="-128"/>
                <a:ea typeface="メイリオ" pitchFamily="50" charset="-128"/>
              </a:rPr>
              <a:t>(</a:t>
            </a:r>
            <a:r>
              <a:rPr lang="ja-JP" altLang="en-US" sz="800" dirty="0" smtClean="0">
                <a:solidFill>
                  <a:schemeClr val="tx1"/>
                </a:solidFill>
                <a:latin typeface="メイリオ" pitchFamily="50" charset="-128"/>
                <a:ea typeface="メイリオ" pitchFamily="50" charset="-128"/>
              </a:rPr>
              <a:t>以下「新サービスの提供」</a:t>
            </a:r>
            <a:r>
              <a:rPr lang="en-US" altLang="ja-JP" sz="800" dirty="0" smtClean="0">
                <a:solidFill>
                  <a:schemeClr val="tx1"/>
                </a:solidFill>
                <a:latin typeface="メイリオ" pitchFamily="50" charset="-128"/>
                <a:ea typeface="メイリオ" pitchFamily="50" charset="-128"/>
              </a:rPr>
              <a:t>)､</a:t>
            </a:r>
            <a:r>
              <a:rPr lang="ja-JP" altLang="en-US" sz="800" dirty="0" smtClean="0">
                <a:solidFill>
                  <a:schemeClr val="tx1"/>
                </a:solidFill>
                <a:latin typeface="メイリオ" pitchFamily="50" charset="-128"/>
                <a:ea typeface="メイリオ" pitchFamily="50" charset="-128"/>
              </a:rPr>
              <a:t>  その新サービスの提供に関する雇用管理制度の整備を行い、加算助成（下記「支給額」参照）の受給を希望する事業主については、その内容を計画に盛り込む必要があります。</a:t>
            </a:r>
            <a:endParaRPr kumimoji="1" lang="ja-JP" altLang="en-US" sz="800" dirty="0">
              <a:solidFill>
                <a:schemeClr val="tx1"/>
              </a:solidFill>
              <a:latin typeface="メイリオ" pitchFamily="50" charset="-128"/>
              <a:ea typeface="メイリオ" pitchFamily="50" charset="-128"/>
            </a:endParaRPr>
          </a:p>
        </p:txBody>
      </p:sp>
      <p:sp>
        <p:nvSpPr>
          <p:cNvPr id="106" name="角丸四角形 105"/>
          <p:cNvSpPr/>
          <p:nvPr/>
        </p:nvSpPr>
        <p:spPr>
          <a:xfrm>
            <a:off x="198165" y="8990821"/>
            <a:ext cx="6336704" cy="288000"/>
          </a:xfrm>
          <a:prstGeom prst="roundRect">
            <a:avLst/>
          </a:prstGeom>
          <a:solidFill>
            <a:schemeClr val="accent1">
              <a:lumMod val="20000"/>
              <a:lumOff val="80000"/>
            </a:schemeClr>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rtlCol="0" anchor="ctr"/>
          <a:lstStyle/>
          <a:p>
            <a:pPr>
              <a:lnSpc>
                <a:spcPct val="150000"/>
              </a:lnSpc>
            </a:pPr>
            <a:r>
              <a:rPr lang="ja-JP" altLang="en-US" sz="1050" b="1" spc="-150" dirty="0" smtClean="0">
                <a:solidFill>
                  <a:schemeClr val="tx1"/>
                </a:solidFill>
                <a:latin typeface="メイリオ" pitchFamily="50" charset="-128"/>
                <a:ea typeface="メイリオ" pitchFamily="50" charset="-128"/>
              </a:rPr>
              <a:t>●</a:t>
            </a:r>
            <a:r>
              <a:rPr lang="ja-JP" altLang="en-US" sz="1050" b="1" dirty="0" smtClean="0">
                <a:solidFill>
                  <a:schemeClr val="tx1"/>
                </a:solidFill>
                <a:latin typeface="メイリオ" pitchFamily="50" charset="-128"/>
                <a:ea typeface="メイリオ" pitchFamily="50" charset="-128"/>
              </a:rPr>
              <a:t>新サービスの提供に関する加算：上記支給額に</a:t>
            </a:r>
            <a:r>
              <a:rPr lang="ja-JP" altLang="en-US" sz="1050" b="1" dirty="0" smtClean="0">
                <a:solidFill>
                  <a:srgbClr val="FF0000"/>
                </a:solidFill>
                <a:latin typeface="メイリオ" pitchFamily="50" charset="-128"/>
                <a:ea typeface="メイリオ" pitchFamily="50" charset="-128"/>
              </a:rPr>
              <a:t>１０万円</a:t>
            </a:r>
            <a:r>
              <a:rPr lang="ja-JP" altLang="en-US" sz="1050" b="1" dirty="0" smtClean="0">
                <a:solidFill>
                  <a:schemeClr val="tx1"/>
                </a:solidFill>
                <a:latin typeface="メイリオ" pitchFamily="50" charset="-128"/>
                <a:ea typeface="メイリオ" pitchFamily="50" charset="-128"/>
              </a:rPr>
              <a:t>を加算</a:t>
            </a:r>
            <a:endParaRPr lang="en-US" altLang="ja-JP" sz="1050" b="1" dirty="0" smtClean="0">
              <a:solidFill>
                <a:schemeClr val="tx1"/>
              </a:solidFill>
              <a:latin typeface="メイリオ" pitchFamily="50" charset="-128"/>
              <a:ea typeface="メイリオ" pitchFamily="50" charset="-128"/>
            </a:endParaRPr>
          </a:p>
        </p:txBody>
      </p:sp>
      <p:sp>
        <p:nvSpPr>
          <p:cNvPr id="58" name="角丸四角形 57"/>
          <p:cNvSpPr/>
          <p:nvPr/>
        </p:nvSpPr>
        <p:spPr>
          <a:xfrm>
            <a:off x="128507" y="3470966"/>
            <a:ext cx="2160000" cy="360000"/>
          </a:xfrm>
          <a:prstGeom prst="roundRect">
            <a:avLst/>
          </a:prstGeom>
          <a:solidFill>
            <a:schemeClr val="accent6">
              <a:lumMod val="20000"/>
              <a:lumOff val="80000"/>
            </a:schemeClr>
          </a:solidFill>
          <a:ln>
            <a:solidFill>
              <a:schemeClr val="accent6"/>
            </a:solidFill>
          </a:ln>
        </p:spPr>
        <p:style>
          <a:lnRef idx="1">
            <a:schemeClr val="accent3"/>
          </a:lnRef>
          <a:fillRef idx="3">
            <a:schemeClr val="accent3"/>
          </a:fillRef>
          <a:effectRef idx="2">
            <a:schemeClr val="accent3"/>
          </a:effectRef>
          <a:fontRef idx="minor">
            <a:schemeClr val="lt1"/>
          </a:fontRef>
        </p:style>
        <p:txBody>
          <a:bodyPr lIns="91073" tIns="72000" rIns="91073" bIns="45537" rtlCol="0" anchor="ctr"/>
          <a:lstStyle/>
          <a:p>
            <a:pPr algn="ctr"/>
            <a:r>
              <a:rPr lang="ja-JP" altLang="en-US" sz="1050" b="1" dirty="0" smtClean="0">
                <a:solidFill>
                  <a:schemeClr val="tx1"/>
                </a:solidFill>
                <a:latin typeface="メイリオ" pitchFamily="50" charset="-128"/>
                <a:ea typeface="メイリオ" pitchFamily="50" charset="-128"/>
              </a:rPr>
              <a:t>新サービス提供に関する</a:t>
            </a:r>
          </a:p>
          <a:p>
            <a:pPr algn="ctr"/>
            <a:r>
              <a:rPr lang="ja-JP" altLang="en-US" sz="1050" b="1" dirty="0" smtClean="0">
                <a:solidFill>
                  <a:schemeClr val="tx1"/>
                </a:solidFill>
                <a:latin typeface="メイリオ" pitchFamily="50" charset="-128"/>
                <a:ea typeface="メイリオ" pitchFamily="50" charset="-128"/>
              </a:rPr>
              <a:t>雇用管理制度等の内容</a:t>
            </a:r>
            <a:endParaRPr lang="ja-JP" altLang="en-US" sz="1050" b="1" dirty="0">
              <a:solidFill>
                <a:schemeClr val="tx1"/>
              </a:solidFill>
              <a:latin typeface="メイリオ" pitchFamily="50" charset="-128"/>
              <a:ea typeface="メイリオ" pitchFamily="50" charset="-128"/>
            </a:endParaRPr>
          </a:p>
        </p:txBody>
      </p:sp>
      <p:graphicFrame>
        <p:nvGraphicFramePr>
          <p:cNvPr id="61" name="表 60"/>
          <p:cNvGraphicFramePr>
            <a:graphicFrameLocks noGrp="1"/>
          </p:cNvGraphicFramePr>
          <p:nvPr/>
        </p:nvGraphicFramePr>
        <p:xfrm>
          <a:off x="3074505" y="4614190"/>
          <a:ext cx="3636000" cy="2681550"/>
        </p:xfrm>
        <a:graphic>
          <a:graphicData uri="http://schemas.openxmlformats.org/drawingml/2006/table">
            <a:tbl>
              <a:tblPr firstRow="1" bandRow="1">
                <a:tableStyleId>{5940675A-B579-460E-94D1-54222C63F5DA}</a:tableStyleId>
              </a:tblPr>
              <a:tblGrid>
                <a:gridCol w="3636000"/>
              </a:tblGrid>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ホームページ（採用情報）の作成、求人情報誌や新聞広告への掲</a:t>
                      </a:r>
                    </a:p>
                    <a:p>
                      <a:pPr marL="196246" indent="-196246">
                        <a:lnSpc>
                          <a:spcPct val="100000"/>
                        </a:lnSpc>
                      </a:pPr>
                      <a:r>
                        <a:rPr lang="ja-JP" altLang="en-US" sz="900" dirty="0" smtClean="0">
                          <a:solidFill>
                            <a:schemeClr val="tx1"/>
                          </a:solidFill>
                          <a:latin typeface="メイリオ" pitchFamily="50" charset="-128"/>
                          <a:ea typeface="メイリオ" pitchFamily="50" charset="-128"/>
                        </a:rPr>
                        <a:t>載、採用パンフレットやチラシの作成、就職説明会の開催　など</a:t>
                      </a:r>
                      <a:endParaRPr kumimoji="1" lang="ja-JP" altLang="en-US"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評価・処遇制度（キャリアパス）の導入・見直し、昇進・昇格基</a:t>
                      </a:r>
                    </a:p>
                    <a:p>
                      <a:pPr marL="196246" indent="-196246">
                        <a:lnSpc>
                          <a:spcPct val="100000"/>
                        </a:lnSpc>
                      </a:pPr>
                      <a:r>
                        <a:rPr lang="ja-JP" altLang="en-US" sz="900" dirty="0" smtClean="0">
                          <a:solidFill>
                            <a:schemeClr val="tx1"/>
                          </a:solidFill>
                          <a:latin typeface="メイリオ" pitchFamily="50" charset="-128"/>
                          <a:ea typeface="メイリオ" pitchFamily="50" charset="-128"/>
                        </a:rPr>
                        <a:t>準の導入・見直し　など</a:t>
                      </a:r>
                      <a:endParaRPr kumimoji="1" lang="ja-JP" altLang="en-US"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賃金体系の構築・見直し、諸手当（夜間勤務手当、住宅手当など）</a:t>
                      </a:r>
                    </a:p>
                    <a:p>
                      <a:pPr marL="196246" indent="-196246">
                        <a:lnSpc>
                          <a:spcPct val="100000"/>
                        </a:lnSpc>
                      </a:pPr>
                      <a:r>
                        <a:rPr lang="ja-JP" altLang="en-US" sz="900" dirty="0" smtClean="0">
                          <a:solidFill>
                            <a:schemeClr val="tx1"/>
                          </a:solidFill>
                          <a:latin typeface="メイリオ" pitchFamily="50" charset="-128"/>
                          <a:ea typeface="メイリオ" pitchFamily="50" charset="-128"/>
                        </a:rPr>
                        <a:t>の導入・見直し　など</a:t>
                      </a:r>
                      <a:endParaRPr lang="en-US" altLang="ja-JP"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介護労働者の希望を踏まえた体制づくり、シフト勤務の整備　</a:t>
                      </a:r>
                    </a:p>
                    <a:p>
                      <a:pPr marL="196246" indent="-196246">
                        <a:lnSpc>
                          <a:spcPct val="100000"/>
                        </a:lnSpc>
                      </a:pPr>
                      <a:r>
                        <a:rPr lang="ja-JP" altLang="en-US" sz="900" dirty="0" smtClean="0">
                          <a:solidFill>
                            <a:schemeClr val="tx1"/>
                          </a:solidFill>
                          <a:latin typeface="メイリオ" pitchFamily="50" charset="-128"/>
                          <a:ea typeface="メイリオ" pitchFamily="50" charset="-128"/>
                        </a:rPr>
                        <a:t>など</a:t>
                      </a:r>
                      <a:endParaRPr kumimoji="1" lang="ja-JP" altLang="en-US"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教育訓練計画の策定・見直し、新人教育アドバイザー制度の策定・</a:t>
                      </a:r>
                      <a:endParaRPr lang="en-US" altLang="ja-JP" sz="900" dirty="0" smtClean="0">
                        <a:solidFill>
                          <a:schemeClr val="tx1"/>
                        </a:solidFill>
                        <a:latin typeface="メイリオ" pitchFamily="50" charset="-128"/>
                        <a:ea typeface="メイリオ" pitchFamily="50" charset="-128"/>
                      </a:endParaRPr>
                    </a:p>
                    <a:p>
                      <a:pPr marL="196246" indent="-196246">
                        <a:lnSpc>
                          <a:spcPct val="100000"/>
                        </a:lnSpc>
                      </a:pPr>
                      <a:r>
                        <a:rPr lang="ja-JP" altLang="en-US" sz="900" dirty="0" smtClean="0">
                          <a:solidFill>
                            <a:schemeClr val="tx1"/>
                          </a:solidFill>
                          <a:latin typeface="メイリオ" pitchFamily="50" charset="-128"/>
                          <a:ea typeface="メイリオ" pitchFamily="50" charset="-128"/>
                        </a:rPr>
                        <a:t>見直しなど</a:t>
                      </a:r>
                      <a:endParaRPr kumimoji="1" lang="ja-JP" altLang="en-US"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46925">
                <a:tc>
                  <a:txBody>
                    <a:bodyPr/>
                    <a:lstStyle/>
                    <a:p>
                      <a:pPr marL="196246" indent="-196246">
                        <a:lnSpc>
                          <a:spcPct val="100000"/>
                        </a:lnSpc>
                      </a:pPr>
                      <a:r>
                        <a:rPr lang="ja-JP" altLang="en-US" sz="900" dirty="0" smtClean="0">
                          <a:solidFill>
                            <a:schemeClr val="tx1"/>
                          </a:solidFill>
                          <a:latin typeface="メイリオ" pitchFamily="50" charset="-128"/>
                          <a:ea typeface="メイリオ" pitchFamily="50" charset="-128"/>
                        </a:rPr>
                        <a:t>健康診断（法定健康診断項目以外の項目）の実施、メンタルヘル</a:t>
                      </a:r>
                    </a:p>
                    <a:p>
                      <a:pPr marL="196246" indent="-196246">
                        <a:lnSpc>
                          <a:spcPct val="100000"/>
                        </a:lnSpc>
                      </a:pPr>
                      <a:r>
                        <a:rPr lang="ja-JP" altLang="en-US" sz="900" dirty="0" smtClean="0">
                          <a:solidFill>
                            <a:schemeClr val="tx1"/>
                          </a:solidFill>
                          <a:latin typeface="メイリオ" pitchFamily="50" charset="-128"/>
                          <a:ea typeface="メイリオ" pitchFamily="50" charset="-128"/>
                        </a:rPr>
                        <a:t>スに関する必要な配慮　など</a:t>
                      </a:r>
                      <a:endParaRPr kumimoji="1" lang="ja-JP" altLang="en-US" sz="900" dirty="0" smtClean="0">
                        <a:solidFill>
                          <a:schemeClr val="tx1"/>
                        </a:solidFill>
                        <a:latin typeface="メイリオ" pitchFamily="50" charset="-128"/>
                        <a:ea typeface="メイリオ"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64" name="テキスト ボックス 63"/>
          <p:cNvSpPr txBox="1"/>
          <p:nvPr/>
        </p:nvSpPr>
        <p:spPr>
          <a:xfrm>
            <a:off x="4427232" y="4346036"/>
            <a:ext cx="1440160"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en-US" altLang="ja-JP" sz="900" dirty="0" smtClean="0">
                <a:solidFill>
                  <a:schemeClr val="tx1"/>
                </a:solidFill>
                <a:latin typeface="メイリオ" pitchFamily="50" charset="-128"/>
                <a:ea typeface="メイリオ" pitchFamily="50" charset="-128"/>
              </a:rPr>
              <a:t>【</a:t>
            </a:r>
            <a:r>
              <a:rPr kumimoji="1" lang="ja-JP" altLang="en-US" sz="900" dirty="0" smtClean="0">
                <a:solidFill>
                  <a:schemeClr val="tx1"/>
                </a:solidFill>
                <a:latin typeface="メイリオ" pitchFamily="50" charset="-128"/>
                <a:ea typeface="メイリオ" pitchFamily="50" charset="-128"/>
              </a:rPr>
              <a:t>例</a:t>
            </a:r>
            <a:r>
              <a:rPr kumimoji="1" lang="en-US" altLang="ja-JP" sz="900" dirty="0" smtClean="0">
                <a:solidFill>
                  <a:schemeClr val="tx1"/>
                </a:solidFill>
                <a:latin typeface="メイリオ" pitchFamily="50" charset="-128"/>
                <a:ea typeface="メイリオ" pitchFamily="50" charset="-128"/>
              </a:rPr>
              <a:t>】</a:t>
            </a:r>
            <a:endParaRPr kumimoji="1" lang="ja-JP" altLang="en-US" sz="900" dirty="0" smtClean="0">
              <a:solidFill>
                <a:schemeClr val="tx1"/>
              </a:solidFill>
              <a:latin typeface="メイリオ" pitchFamily="50" charset="-128"/>
              <a:ea typeface="メイリオ"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a:xfrm>
            <a:off x="74272" y="1246"/>
            <a:ext cx="6694531" cy="2131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41985" rtlCol="0" anchor="ctr"/>
          <a:lstStyle/>
          <a:p>
            <a:pPr algn="ctr"/>
            <a:endParaRPr kumimoji="1" lang="ja-JP" altLang="en-US"/>
          </a:p>
        </p:txBody>
      </p:sp>
      <p:sp>
        <p:nvSpPr>
          <p:cNvPr id="57" name="正方形/長方形 56"/>
          <p:cNvSpPr/>
          <p:nvPr/>
        </p:nvSpPr>
        <p:spPr>
          <a:xfrm>
            <a:off x="148531" y="2724945"/>
            <a:ext cx="6552728" cy="1608558"/>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gn="ctr"/>
            <a:endParaRPr kumimoji="1" lang="ja-JP" altLang="en-US" dirty="0">
              <a:solidFill>
                <a:srgbClr val="339933"/>
              </a:solidFill>
            </a:endParaRPr>
          </a:p>
        </p:txBody>
      </p:sp>
      <p:sp>
        <p:nvSpPr>
          <p:cNvPr id="35" name="フレーム 34"/>
          <p:cNvSpPr/>
          <p:nvPr/>
        </p:nvSpPr>
        <p:spPr>
          <a:xfrm>
            <a:off x="172588" y="213602"/>
            <a:ext cx="1530643" cy="366978"/>
          </a:xfrm>
          <a:prstGeom prst="frame">
            <a:avLst/>
          </a:prstGeom>
        </p:spPr>
        <p:style>
          <a:lnRef idx="2">
            <a:schemeClr val="accent1"/>
          </a:lnRef>
          <a:fillRef idx="1">
            <a:schemeClr val="lt1"/>
          </a:fillRef>
          <a:effectRef idx="0">
            <a:schemeClr val="accent1"/>
          </a:effectRef>
          <a:fontRef idx="minor">
            <a:schemeClr val="dk1"/>
          </a:fontRef>
        </p:style>
        <p:txBody>
          <a:bodyPr/>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提出書類</a:t>
            </a:r>
            <a:endParaRPr lang="ja-JP" altLang="en-US" sz="1400" b="1" dirty="0">
              <a:solidFill>
                <a:schemeClr val="tx1"/>
              </a:solidFill>
              <a:latin typeface="メイリオ" pitchFamily="50" charset="-128"/>
              <a:ea typeface="メイリオ" pitchFamily="50" charset="-128"/>
            </a:endParaRPr>
          </a:p>
        </p:txBody>
      </p:sp>
      <p:sp>
        <p:nvSpPr>
          <p:cNvPr id="36" name="テキスト ボックス 35"/>
          <p:cNvSpPr txBox="1"/>
          <p:nvPr/>
        </p:nvSpPr>
        <p:spPr>
          <a:xfrm>
            <a:off x="1732039" y="184474"/>
            <a:ext cx="4929221" cy="491088"/>
          </a:xfrm>
          <a:prstGeom prst="rect">
            <a:avLst/>
          </a:prstGeom>
          <a:noFill/>
        </p:spPr>
        <p:txBody>
          <a:bodyPr wrap="square" rtlCol="0">
            <a:spAutoFit/>
          </a:bodyPr>
          <a:lstStyle/>
          <a:p>
            <a:r>
              <a:rPr lang="ja-JP" altLang="en-US" sz="1200" b="1" dirty="0" smtClean="0">
                <a:latin typeface="メイリオ" pitchFamily="50" charset="-128"/>
                <a:ea typeface="メイリオ" pitchFamily="50" charset="-128"/>
              </a:rPr>
              <a:t>以下の書類を本社の所在地を管轄する労働局に提出してください。</a:t>
            </a:r>
            <a:endParaRPr lang="en-US" altLang="ja-JP" sz="1200" b="1" dirty="0" smtClean="0">
              <a:latin typeface="メイリオ" pitchFamily="50" charset="-128"/>
              <a:ea typeface="メイリオ" pitchFamily="50" charset="-128"/>
            </a:endParaRPr>
          </a:p>
          <a:p>
            <a:r>
              <a:rPr lang="en-US" altLang="ja-JP" sz="1000" u="sng" dirty="0" smtClean="0">
                <a:latin typeface="メイリオ" pitchFamily="50" charset="-128"/>
                <a:ea typeface="メイリオ" pitchFamily="50" charset="-128"/>
              </a:rPr>
              <a:t>※</a:t>
            </a:r>
            <a:r>
              <a:rPr lang="ja-JP" altLang="en-US" sz="1000" u="sng" dirty="0" smtClean="0">
                <a:latin typeface="メイリオ" pitchFamily="50" charset="-128"/>
                <a:ea typeface="メイリオ" pitchFamily="50" charset="-128"/>
              </a:rPr>
              <a:t>ハローワークに提出できる場合もありますので、労働局にお問い合わせください</a:t>
            </a:r>
            <a:r>
              <a:rPr lang="ja-JP" altLang="en-US" sz="1000" dirty="0" smtClean="0">
                <a:latin typeface="メイリオ" pitchFamily="50" charset="-128"/>
                <a:ea typeface="メイリオ" pitchFamily="50" charset="-128"/>
              </a:rPr>
              <a:t>。</a:t>
            </a:r>
            <a:endParaRPr lang="ja-JP" altLang="en-US" sz="1400" dirty="0">
              <a:latin typeface="メイリオ" pitchFamily="50" charset="-128"/>
              <a:ea typeface="メイリオ" pitchFamily="50" charset="-128"/>
            </a:endParaRPr>
          </a:p>
        </p:txBody>
      </p:sp>
      <p:grpSp>
        <p:nvGrpSpPr>
          <p:cNvPr id="4" name="グループ化 51"/>
          <p:cNvGrpSpPr/>
          <p:nvPr/>
        </p:nvGrpSpPr>
        <p:grpSpPr>
          <a:xfrm>
            <a:off x="154829" y="2868332"/>
            <a:ext cx="6586538" cy="1040345"/>
            <a:chOff x="285728" y="4304332"/>
            <a:chExt cx="6586540" cy="940508"/>
          </a:xfrm>
        </p:grpSpPr>
        <p:sp>
          <p:nvSpPr>
            <p:cNvPr id="53" name="テキスト ボックス 52"/>
            <p:cNvSpPr txBox="1"/>
            <p:nvPr/>
          </p:nvSpPr>
          <p:spPr>
            <a:xfrm>
              <a:off x="306993" y="4502864"/>
              <a:ext cx="6565275" cy="74197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80213" indent="-180213">
                <a:lnSpc>
                  <a:spcPct val="110000"/>
                </a:lnSpc>
              </a:pPr>
              <a:r>
                <a:rPr lang="ja-JP" altLang="en-US" sz="1000" dirty="0" smtClean="0">
                  <a:latin typeface="メイリオ" pitchFamily="50" charset="-128"/>
                  <a:ea typeface="メイリオ" pitchFamily="50" charset="-128"/>
                </a:rPr>
                <a:t>● 雇用管理制度を導入・適用し、雇用管理の改善に取り組むことにより、介護労働者の福祉の増進につながる</a:t>
              </a:r>
              <a:endParaRPr lang="en-US" altLang="ja-JP" sz="1000" dirty="0" smtClean="0">
                <a:latin typeface="メイリオ" pitchFamily="50" charset="-128"/>
                <a:ea typeface="メイリオ" pitchFamily="50" charset="-128"/>
              </a:endParaRPr>
            </a:p>
            <a:p>
              <a:pPr marL="180213" indent="-180213">
                <a:lnSpc>
                  <a:spcPct val="110000"/>
                </a:lnSpc>
              </a:pPr>
              <a:r>
                <a:rPr lang="ja-JP" altLang="en-US" sz="1000" dirty="0" smtClean="0">
                  <a:latin typeface="メイリオ" pitchFamily="50" charset="-128"/>
                  <a:ea typeface="メイリオ" pitchFamily="50" charset="-128"/>
                </a:rPr>
                <a:t>　 計画内容であること。</a:t>
              </a:r>
              <a:r>
                <a:rPr lang="ja-JP" altLang="en-US" sz="1000" spc="-40" dirty="0" smtClean="0">
                  <a:latin typeface="メイリオ" pitchFamily="50" charset="-128"/>
                  <a:ea typeface="メイリオ" pitchFamily="50" charset="-128"/>
                </a:rPr>
                <a:t>またその計画の実施により、介護労働者の確保・定着などに一定の効果が見込まれること</a:t>
              </a:r>
            </a:p>
            <a:p>
              <a:pPr marL="180213" indent="-180213">
                <a:lnSpc>
                  <a:spcPts val="400"/>
                </a:lnSpc>
              </a:pPr>
              <a:endParaRPr lang="en-US" altLang="ja-JP" sz="1000" spc="-40" dirty="0" smtClean="0">
                <a:latin typeface="メイリオ" pitchFamily="50" charset="-128"/>
                <a:ea typeface="メイリオ" pitchFamily="50" charset="-128"/>
              </a:endParaRPr>
            </a:p>
            <a:p>
              <a:pPr marL="85365" indent="-85365">
                <a:lnSpc>
                  <a:spcPct val="110000"/>
                </a:lnSpc>
              </a:pPr>
              <a:r>
                <a:rPr lang="ja-JP" altLang="en-US" sz="1000" dirty="0" smtClean="0">
                  <a:latin typeface="メイリオ" pitchFamily="50" charset="-128"/>
                  <a:ea typeface="メイリオ" pitchFamily="50" charset="-128"/>
                </a:rPr>
                <a:t>● 雇用管理制度整備等計画を達成するための措置内容、実施スケジュール、措置実施に必要と見込まれる費用の額が適正なものであること</a:t>
              </a:r>
              <a:endParaRPr lang="ja-JP" altLang="en-US" sz="1000" dirty="0">
                <a:latin typeface="メイリオ" pitchFamily="50" charset="-128"/>
                <a:ea typeface="メイリオ" pitchFamily="50" charset="-128"/>
              </a:endParaRPr>
            </a:p>
          </p:txBody>
        </p:sp>
        <p:sp>
          <p:nvSpPr>
            <p:cNvPr id="56" name="テキスト ボックス 55"/>
            <p:cNvSpPr txBox="1"/>
            <p:nvPr/>
          </p:nvSpPr>
          <p:spPr>
            <a:xfrm>
              <a:off x="285728" y="4304332"/>
              <a:ext cx="5857916" cy="222593"/>
            </a:xfrm>
            <a:prstGeom prst="rect">
              <a:avLst/>
            </a:prstGeom>
            <a:noFill/>
          </p:spPr>
          <p:txBody>
            <a:bodyPr wrap="square" rtlCol="0">
              <a:spAutoFit/>
            </a:bodyPr>
            <a:lstStyle/>
            <a:p>
              <a:r>
                <a:rPr lang="ja-JP" altLang="en-US" sz="1000" dirty="0" smtClean="0">
                  <a:latin typeface="メイリオ" pitchFamily="50" charset="-128"/>
                  <a:ea typeface="メイリオ" pitchFamily="50" charset="-128"/>
                </a:rPr>
                <a:t>都道府県労働局では、次のような認定基準に照らして審査します。</a:t>
              </a:r>
            </a:p>
          </p:txBody>
        </p:sp>
      </p:grpSp>
      <p:sp>
        <p:nvSpPr>
          <p:cNvPr id="59" name="テキスト ボックス 58"/>
          <p:cNvSpPr txBox="1"/>
          <p:nvPr/>
        </p:nvSpPr>
        <p:spPr>
          <a:xfrm>
            <a:off x="228778" y="5208402"/>
            <a:ext cx="6080541" cy="238678"/>
          </a:xfrm>
          <a:prstGeom prst="rect">
            <a:avLst/>
          </a:prstGeom>
          <a:noFill/>
        </p:spPr>
        <p:txBody>
          <a:bodyPr wrap="square" lIns="83969" tIns="41985" rIns="83969" bIns="41985" rtlCol="0">
            <a:spAutoFit/>
          </a:bodyPr>
          <a:lstStyle/>
          <a:p>
            <a:r>
              <a:rPr lang="en-US" altLang="ja-JP" sz="1000" dirty="0" smtClean="0">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雇用管理制度整備等計画の期間中から支給申請日までは、特に以下のことに気をつけてください。</a:t>
            </a:r>
            <a:endParaRPr lang="ja-JP" altLang="en-US" sz="1000" dirty="0">
              <a:latin typeface="メイリオ" pitchFamily="50" charset="-128"/>
              <a:ea typeface="メイリオ" pitchFamily="50" charset="-128"/>
            </a:endParaRPr>
          </a:p>
        </p:txBody>
      </p:sp>
      <p:sp>
        <p:nvSpPr>
          <p:cNvPr id="63" name="角丸四角形 62"/>
          <p:cNvSpPr/>
          <p:nvPr/>
        </p:nvSpPr>
        <p:spPr>
          <a:xfrm>
            <a:off x="1124744" y="2533300"/>
            <a:ext cx="4608512" cy="288000"/>
          </a:xfrm>
          <a:prstGeom prst="roundRect">
            <a:avLst/>
          </a:prstGeom>
          <a:solidFill>
            <a:srgbClr val="C00000"/>
          </a:solidFill>
          <a:ln>
            <a:noFill/>
          </a:ln>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83969" tIns="41985" rIns="83969" bIns="41985" rtlCol="0" anchor="ctr"/>
          <a:lstStyle/>
          <a:p>
            <a:pPr algn="ctr">
              <a:lnSpc>
                <a:spcPts val="2000"/>
              </a:lnSpc>
            </a:pPr>
            <a:r>
              <a:rPr lang="ja-JP" altLang="en-US" sz="1400" b="1" dirty="0" smtClean="0">
                <a:latin typeface="メイリオ" pitchFamily="50" charset="-128"/>
                <a:ea typeface="メイリオ" pitchFamily="50" charset="-128"/>
              </a:rPr>
              <a:t>労働局が雇用管理制度整備等計画を審査します</a:t>
            </a:r>
            <a:endParaRPr lang="ja-JP" altLang="en-US" sz="1400" b="1" dirty="0">
              <a:latin typeface="メイリオ" pitchFamily="50" charset="-128"/>
              <a:ea typeface="メイリオ" pitchFamily="50" charset="-128"/>
            </a:endParaRPr>
          </a:p>
        </p:txBody>
      </p:sp>
      <p:sp>
        <p:nvSpPr>
          <p:cNvPr id="64" name="正方形/長方形 63"/>
          <p:cNvSpPr/>
          <p:nvPr/>
        </p:nvSpPr>
        <p:spPr>
          <a:xfrm>
            <a:off x="0" y="4522093"/>
            <a:ext cx="6858000" cy="612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t"/>
          <a:lstStyle/>
          <a:p>
            <a:pPr>
              <a:lnSpc>
                <a:spcPts val="2300"/>
              </a:lnSpc>
            </a:pPr>
            <a:r>
              <a:rPr lang="ja-JP" altLang="en-US" b="1" dirty="0" smtClean="0">
                <a:latin typeface="メイリオ" pitchFamily="50" charset="-128"/>
                <a:ea typeface="メイリオ" pitchFamily="50" charset="-128"/>
              </a:rPr>
              <a:t>　</a:t>
            </a:r>
            <a:r>
              <a:rPr lang="ja-JP" altLang="en-US" sz="1600" b="1" dirty="0" smtClean="0">
                <a:latin typeface="メイリオ" pitchFamily="50" charset="-128"/>
                <a:ea typeface="メイリオ" pitchFamily="50" charset="-128"/>
              </a:rPr>
              <a:t>②　認定された「雇用管理制度整備等計画」に基づき、</a:t>
            </a:r>
            <a:endParaRPr lang="en-US" altLang="ja-JP" sz="1600" b="1" dirty="0" smtClean="0">
              <a:latin typeface="メイリオ" pitchFamily="50" charset="-128"/>
              <a:ea typeface="メイリオ" pitchFamily="50" charset="-128"/>
            </a:endParaRPr>
          </a:p>
          <a:p>
            <a:pPr>
              <a:lnSpc>
                <a:spcPts val="2300"/>
              </a:lnSpc>
            </a:pPr>
            <a:r>
              <a:rPr lang="ja-JP" altLang="en-US" sz="1600" b="1" dirty="0" smtClean="0">
                <a:latin typeface="メイリオ" pitchFamily="50" charset="-128"/>
                <a:ea typeface="メイリオ" pitchFamily="50" charset="-128"/>
              </a:rPr>
              <a:t>　　　雇用管理制度</a:t>
            </a:r>
            <a:r>
              <a:rPr lang="ja-JP" altLang="en-US" sz="1600" b="1" dirty="0" smtClean="0">
                <a:solidFill>
                  <a:schemeClr val="bg1"/>
                </a:solidFill>
                <a:latin typeface="メイリオ" pitchFamily="50" charset="-128"/>
                <a:ea typeface="メイリオ" pitchFamily="50" charset="-128"/>
              </a:rPr>
              <a:t>など</a:t>
            </a:r>
            <a:r>
              <a:rPr lang="ja-JP" altLang="en-US" sz="1600" b="1" dirty="0" smtClean="0">
                <a:latin typeface="メイリオ" pitchFamily="50" charset="-128"/>
                <a:ea typeface="メイリオ" pitchFamily="50" charset="-128"/>
              </a:rPr>
              <a:t>の導入</a:t>
            </a:r>
            <a:r>
              <a:rPr lang="ja-JP" altLang="en-US" sz="1600" b="1" dirty="0" smtClean="0">
                <a:solidFill>
                  <a:schemeClr val="bg1"/>
                </a:solidFill>
                <a:latin typeface="メイリオ" pitchFamily="50" charset="-128"/>
                <a:ea typeface="メイリオ" pitchFamily="50" charset="-128"/>
              </a:rPr>
              <a:t>、適用を</a:t>
            </a:r>
            <a:r>
              <a:rPr lang="ja-JP" altLang="en-US" sz="1600" b="1" dirty="0" smtClean="0">
                <a:latin typeface="メイリオ" pitchFamily="50" charset="-128"/>
                <a:ea typeface="メイリオ" pitchFamily="50" charset="-128"/>
              </a:rPr>
              <a:t>行ってください。</a:t>
            </a:r>
            <a:endParaRPr lang="ja-JP" altLang="en-US" sz="1600" b="1" dirty="0">
              <a:latin typeface="メイリオ" pitchFamily="50" charset="-128"/>
              <a:ea typeface="メイリオ" pitchFamily="50" charset="-128"/>
            </a:endParaRPr>
          </a:p>
        </p:txBody>
      </p:sp>
      <p:sp>
        <p:nvSpPr>
          <p:cNvPr id="65" name="テキスト ボックス 64"/>
          <p:cNvSpPr txBox="1"/>
          <p:nvPr/>
        </p:nvSpPr>
        <p:spPr>
          <a:xfrm>
            <a:off x="102915" y="5401704"/>
            <a:ext cx="6669360" cy="126973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lIns="83969" tIns="41985" rIns="83969" bIns="41985" rtlCol="0">
            <a:spAutoFit/>
          </a:bodyPr>
          <a:lstStyle/>
          <a:p>
            <a:pPr marL="180213" indent="-180213">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a:t>
            </a:r>
            <a:r>
              <a:rPr lang="ja-JP" altLang="en-US" sz="1000" b="1" dirty="0" smtClean="0">
                <a:latin typeface="メイリオ" pitchFamily="50" charset="-128"/>
                <a:ea typeface="メイリオ" pitchFamily="50" charset="-128"/>
              </a:rPr>
              <a:t>介護労働者の雇用管理改善に努める</a:t>
            </a:r>
            <a:endParaRPr lang="en-US" altLang="ja-JP" sz="1000" b="1" dirty="0" smtClean="0">
              <a:latin typeface="メイリオ" pitchFamily="50" charset="-128"/>
              <a:ea typeface="メイリオ" pitchFamily="50" charset="-128"/>
            </a:endParaRPr>
          </a:p>
          <a:p>
            <a:pPr marL="180213" indent="-180213">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雇用管理制度整備等計画に変更が生じるときは、その</a:t>
            </a:r>
            <a:r>
              <a:rPr lang="ja-JP" altLang="en-US" sz="1000" u="sng" dirty="0" smtClean="0">
                <a:latin typeface="メイリオ" pitchFamily="50" charset="-128"/>
                <a:ea typeface="メイリオ" pitchFamily="50" charset="-128"/>
              </a:rPr>
              <a:t>２週間前までに雇用管理制度整備等計画変更書（様式第１</a:t>
            </a:r>
            <a:r>
              <a:rPr lang="en-US" altLang="ja-JP" sz="1000" u="sng" dirty="0" smtClean="0">
                <a:latin typeface="メイリオ" pitchFamily="50" charset="-128"/>
                <a:ea typeface="メイリオ" pitchFamily="50" charset="-128"/>
              </a:rPr>
              <a:t>-</a:t>
            </a:r>
            <a:r>
              <a:rPr lang="ja-JP" altLang="en-US" sz="1000" u="sng" dirty="0" smtClean="0">
                <a:latin typeface="メイリオ" pitchFamily="50" charset="-128"/>
                <a:ea typeface="メイリオ" pitchFamily="50" charset="-128"/>
              </a:rPr>
              <a:t>２号）を提出する</a:t>
            </a:r>
            <a:endParaRPr lang="en-US" altLang="ja-JP" sz="1000" u="sng" dirty="0" smtClean="0">
              <a:latin typeface="メイリオ" pitchFamily="50" charset="-128"/>
              <a:ea typeface="メイリオ" pitchFamily="50" charset="-128"/>
            </a:endParaRPr>
          </a:p>
          <a:p>
            <a:pPr marL="85365" indent="-85365">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請求書、領収書、納品書などを保管する（支給対象部分の金額が確認できるもの）</a:t>
            </a:r>
            <a:endParaRPr lang="en-US" altLang="ja-JP" sz="1000" dirty="0" smtClean="0">
              <a:latin typeface="メイリオ" pitchFamily="50" charset="-128"/>
              <a:ea typeface="メイリオ" pitchFamily="50" charset="-128"/>
            </a:endParaRPr>
          </a:p>
          <a:p>
            <a:pPr marL="85365" indent="-85365">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分割払いの場合は、</a:t>
            </a:r>
            <a:r>
              <a:rPr lang="ja-JP" altLang="en-US" sz="1000" u="sng" dirty="0" smtClean="0">
                <a:latin typeface="メイリオ" pitchFamily="50" charset="-128"/>
                <a:ea typeface="メイリオ" pitchFamily="50" charset="-128"/>
              </a:rPr>
              <a:t>支給対象部分の費用の支払い計画を立てること（対象外部分を除く）</a:t>
            </a:r>
            <a:endParaRPr lang="en-US" altLang="ja-JP" sz="1000" u="sng" dirty="0" smtClean="0">
              <a:latin typeface="メイリオ" pitchFamily="50" charset="-128"/>
              <a:ea typeface="メイリオ" pitchFamily="50" charset="-128"/>
            </a:endParaRPr>
          </a:p>
          <a:p>
            <a:pPr marL="180213" indent="-180213">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支給申請日までに事業主都合の解雇などをしない</a:t>
            </a:r>
            <a:endParaRPr lang="en-US" altLang="ja-JP" sz="1000" dirty="0" smtClean="0">
              <a:latin typeface="メイリオ" pitchFamily="50" charset="-128"/>
              <a:ea typeface="メイリオ" pitchFamily="50" charset="-128"/>
            </a:endParaRPr>
          </a:p>
          <a:p>
            <a:pPr marL="180213" indent="-180213">
              <a:lnSpc>
                <a:spcPct val="110000"/>
              </a:lnSpc>
            </a:pPr>
            <a:r>
              <a:rPr lang="ja-JP" altLang="en-US" sz="1000" dirty="0" smtClean="0">
                <a:solidFill>
                  <a:schemeClr val="accent1"/>
                </a:solidFill>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 他の助成金の不正受給をしない　　　　　　　</a:t>
            </a:r>
            <a:r>
              <a:rPr lang="ja-JP" altLang="en-US" sz="1000" dirty="0" smtClean="0">
                <a:solidFill>
                  <a:schemeClr val="accent1"/>
                </a:solidFill>
                <a:latin typeface="メイリオ" pitchFamily="50" charset="-128"/>
                <a:ea typeface="メイリオ" pitchFamily="50" charset="-128"/>
              </a:rPr>
              <a:t> 　　　●</a:t>
            </a:r>
            <a:r>
              <a:rPr lang="ja-JP" altLang="en-US" sz="1000" dirty="0" smtClean="0">
                <a:latin typeface="メイリオ" pitchFamily="50" charset="-128"/>
                <a:ea typeface="メイリオ" pitchFamily="50" charset="-128"/>
              </a:rPr>
              <a:t> 労働関係法令に違反しない</a:t>
            </a:r>
            <a:endParaRPr lang="en-US" altLang="ja-JP" sz="1000" dirty="0" smtClean="0">
              <a:latin typeface="メイリオ" pitchFamily="50" charset="-128"/>
              <a:ea typeface="メイリオ" pitchFamily="50" charset="-128"/>
            </a:endParaRPr>
          </a:p>
        </p:txBody>
      </p:sp>
      <p:sp>
        <p:nvSpPr>
          <p:cNvPr id="23" name="正方形/長方形 22"/>
          <p:cNvSpPr/>
          <p:nvPr/>
        </p:nvSpPr>
        <p:spPr>
          <a:xfrm>
            <a:off x="188640" y="3907929"/>
            <a:ext cx="6552728" cy="400110"/>
          </a:xfrm>
          <a:prstGeom prst="rect">
            <a:avLst/>
          </a:prstGeom>
        </p:spPr>
        <p:txBody>
          <a:bodyPr wrap="square">
            <a:spAutoFit/>
          </a:bodyPr>
          <a:lstStyle/>
          <a:p>
            <a:r>
              <a:rPr lang="ja-JP" altLang="en-US" sz="1000" dirty="0" smtClean="0">
                <a:latin typeface="メイリオ" pitchFamily="50" charset="-128"/>
                <a:ea typeface="メイリオ" pitchFamily="50" charset="-128"/>
              </a:rPr>
              <a:t>雇用管理制度整備等計画が適切だと認められる場合は、事業主の方へ「認定通知書」</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様式第</a:t>
            </a:r>
            <a:r>
              <a:rPr lang="en-US" altLang="ja-JP" sz="1000" dirty="0" smtClean="0">
                <a:latin typeface="メイリオ" pitchFamily="50" charset="-128"/>
                <a:ea typeface="メイリオ" pitchFamily="50" charset="-128"/>
              </a:rPr>
              <a:t>3-2</a:t>
            </a:r>
            <a:r>
              <a:rPr lang="ja-JP" altLang="en-US" sz="1000" dirty="0" smtClean="0">
                <a:latin typeface="メイリオ" pitchFamily="50" charset="-128"/>
                <a:ea typeface="メイリオ" pitchFamily="50" charset="-128"/>
              </a:rPr>
              <a:t>号</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により通知します。</a:t>
            </a:r>
            <a:endParaRPr lang="ja-JP" altLang="en-US" sz="1000" dirty="0">
              <a:latin typeface="メイリオ" pitchFamily="50" charset="-128"/>
              <a:ea typeface="メイリオ" pitchFamily="50" charset="-128"/>
            </a:endParaRPr>
          </a:p>
        </p:txBody>
      </p:sp>
      <p:sp>
        <p:nvSpPr>
          <p:cNvPr id="24" name="下矢印 23"/>
          <p:cNvSpPr/>
          <p:nvPr/>
        </p:nvSpPr>
        <p:spPr>
          <a:xfrm>
            <a:off x="3132758" y="2226221"/>
            <a:ext cx="576064" cy="235205"/>
          </a:xfrm>
          <a:prstGeom prst="downArrow">
            <a:avLst>
              <a:gd name="adj1" fmla="val 40156"/>
              <a:gd name="adj2" fmla="val 53691"/>
            </a:avLst>
          </a:prstGeom>
          <a:ln>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テキスト ボックス 27"/>
          <p:cNvSpPr txBox="1"/>
          <p:nvPr/>
        </p:nvSpPr>
        <p:spPr>
          <a:xfrm>
            <a:off x="3593819" y="7326722"/>
            <a:ext cx="3222501" cy="546455"/>
          </a:xfrm>
          <a:prstGeom prst="rect">
            <a:avLst/>
          </a:prstGeom>
          <a:noFill/>
        </p:spPr>
        <p:txBody>
          <a:bodyPr wrap="square" lIns="36000" tIns="41985" rIns="36000" bIns="41985" rtlCol="0">
            <a:spAutoFit/>
          </a:bodyPr>
          <a:lstStyle/>
          <a:p>
            <a:r>
              <a:rPr lang="ja-JP" altLang="en-US" sz="1000" b="1" dirty="0" smtClean="0">
                <a:latin typeface="メイリオ" pitchFamily="50" charset="-128"/>
                <a:ea typeface="メイリオ" pitchFamily="50" charset="-128"/>
              </a:rPr>
              <a:t>雇用管理制度を最初に導入した日と計画期間終了日の雇用保険被保険者数を比較し、定着率が一定以上であることが必要です。</a:t>
            </a:r>
            <a:endParaRPr lang="ja-JP" altLang="en-US" sz="1000" b="1" dirty="0">
              <a:latin typeface="メイリオ" pitchFamily="50" charset="-128"/>
              <a:ea typeface="メイリオ" pitchFamily="50" charset="-128"/>
            </a:endParaRPr>
          </a:p>
        </p:txBody>
      </p:sp>
      <p:sp>
        <p:nvSpPr>
          <p:cNvPr id="29" name="正方形/長方形 28"/>
          <p:cNvSpPr/>
          <p:nvPr/>
        </p:nvSpPr>
        <p:spPr>
          <a:xfrm>
            <a:off x="0" y="6826349"/>
            <a:ext cx="6858000" cy="360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nSpc>
                <a:spcPct val="150000"/>
              </a:lnSpc>
            </a:pPr>
            <a:r>
              <a:rPr lang="ja-JP" altLang="en-US" sz="1600" b="1" dirty="0" smtClean="0">
                <a:latin typeface="メイリオ" pitchFamily="50" charset="-128"/>
                <a:ea typeface="メイリオ" pitchFamily="50" charset="-128"/>
              </a:rPr>
              <a:t>　③　介護労働者の</a:t>
            </a:r>
            <a:r>
              <a:rPr lang="ja-JP" altLang="en-US" sz="1600" b="1" dirty="0" smtClean="0">
                <a:solidFill>
                  <a:schemeClr val="bg1"/>
                </a:solidFill>
                <a:latin typeface="メイリオ" pitchFamily="50" charset="-128"/>
                <a:ea typeface="メイリオ" pitchFamily="50" charset="-128"/>
              </a:rPr>
              <a:t>定着状況を確認</a:t>
            </a:r>
            <a:r>
              <a:rPr lang="ja-JP" altLang="en-US" sz="1600" b="1" dirty="0" smtClean="0">
                <a:latin typeface="メイリオ" pitchFamily="50" charset="-128"/>
                <a:ea typeface="メイリオ" pitchFamily="50" charset="-128"/>
              </a:rPr>
              <a:t>してください。</a:t>
            </a:r>
            <a:endParaRPr lang="ja-JP" altLang="en-US" sz="1600" b="1" dirty="0">
              <a:latin typeface="メイリオ" pitchFamily="50" charset="-128"/>
              <a:ea typeface="メイリオ" pitchFamily="50" charset="-128"/>
            </a:endParaRPr>
          </a:p>
        </p:txBody>
      </p:sp>
      <p:sp>
        <p:nvSpPr>
          <p:cNvPr id="30" name="テキスト ボックス 29"/>
          <p:cNvSpPr txBox="1"/>
          <p:nvPr/>
        </p:nvSpPr>
        <p:spPr>
          <a:xfrm>
            <a:off x="154829" y="7940473"/>
            <a:ext cx="6530338" cy="1653981"/>
          </a:xfrm>
          <a:prstGeom prst="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wrap="square" lIns="83969" tIns="72000" rIns="83969" bIns="41985" rtlCol="0">
            <a:spAutoFit/>
          </a:bodyPr>
          <a:lstStyle/>
          <a:p>
            <a:pPr>
              <a:lnSpc>
                <a:spcPts val="1493"/>
              </a:lnSpc>
            </a:pPr>
            <a:r>
              <a:rPr lang="ja-JP" altLang="en-US" sz="1000" dirty="0" smtClean="0">
                <a:latin typeface="メイリオ" pitchFamily="50" charset="-128"/>
                <a:ea typeface="メイリオ" pitchFamily="50" charset="-128"/>
              </a:rPr>
              <a:t>　</a:t>
            </a:r>
            <a:r>
              <a:rPr lang="ja-JP" altLang="en-US" sz="1000" dirty="0" smtClean="0">
                <a:solidFill>
                  <a:schemeClr val="tx1"/>
                </a:solidFill>
                <a:latin typeface="メイリオ" pitchFamily="50" charset="-128"/>
                <a:ea typeface="メイリオ" pitchFamily="50" charset="-128"/>
              </a:rPr>
              <a:t>雇用管理制度等を導入した事業所における介護労働者の定着率が</a:t>
            </a:r>
            <a:r>
              <a:rPr lang="en-US" altLang="ja-JP" sz="1000" b="1" u="sng" dirty="0" smtClean="0">
                <a:solidFill>
                  <a:schemeClr val="tx1"/>
                </a:solidFill>
                <a:latin typeface="メイリオ" pitchFamily="50" charset="-128"/>
                <a:ea typeface="メイリオ" pitchFamily="50" charset="-128"/>
              </a:rPr>
              <a:t>80%</a:t>
            </a:r>
            <a:r>
              <a:rPr lang="ja-JP" altLang="en-US" sz="1000" b="1" u="sng" dirty="0" smtClean="0">
                <a:solidFill>
                  <a:schemeClr val="tx1"/>
                </a:solidFill>
                <a:latin typeface="メイリオ" pitchFamily="50" charset="-128"/>
                <a:ea typeface="メイリオ" pitchFamily="50" charset="-128"/>
              </a:rPr>
              <a:t>以上</a:t>
            </a:r>
            <a:r>
              <a:rPr lang="ja-JP" altLang="en-US" sz="1000" dirty="0" smtClean="0">
                <a:solidFill>
                  <a:schemeClr val="tx1"/>
                </a:solidFill>
                <a:latin typeface="メイリオ" pitchFamily="50" charset="-128"/>
                <a:ea typeface="メイリオ" pitchFamily="50" charset="-128"/>
              </a:rPr>
              <a:t>で、他の要件も満たす場合、助成金の支給を受けることができます。介護労働者の定着率は、次のように計算します。</a:t>
            </a:r>
          </a:p>
          <a:p>
            <a:pPr>
              <a:lnSpc>
                <a:spcPts val="1493"/>
              </a:lnSpc>
            </a:pPr>
            <a:endParaRPr lang="ja-JP" altLang="en-US" sz="1000" b="1" dirty="0" smtClean="0">
              <a:solidFill>
                <a:schemeClr val="tx1"/>
              </a:solidFill>
              <a:latin typeface="メイリオ" pitchFamily="50" charset="-128"/>
              <a:ea typeface="メイリオ" pitchFamily="50" charset="-128"/>
            </a:endParaRPr>
          </a:p>
          <a:p>
            <a:pPr>
              <a:lnSpc>
                <a:spcPts val="1493"/>
              </a:lnSpc>
            </a:pPr>
            <a:r>
              <a:rPr lang="ja-JP" altLang="en-US" sz="1000" b="1" dirty="0" smtClean="0">
                <a:solidFill>
                  <a:schemeClr val="tx1"/>
                </a:solidFill>
                <a:latin typeface="メイリオ" pitchFamily="50" charset="-128"/>
                <a:ea typeface="メイリオ" pitchFamily="50" charset="-128"/>
              </a:rPr>
              <a:t>　定着率（％）</a:t>
            </a:r>
            <a:r>
              <a:rPr lang="en-US" altLang="ja-JP" sz="1000" b="1" dirty="0" smtClean="0">
                <a:solidFill>
                  <a:schemeClr val="tx1"/>
                </a:solidFill>
                <a:latin typeface="メイリオ" pitchFamily="50" charset="-128"/>
                <a:ea typeface="メイリオ" pitchFamily="50" charset="-128"/>
              </a:rPr>
              <a:t>=</a:t>
            </a:r>
            <a:r>
              <a:rPr lang="ja-JP" altLang="en-US" sz="1000" b="1" dirty="0" smtClean="0">
                <a:solidFill>
                  <a:schemeClr val="tx1"/>
                </a:solidFill>
                <a:latin typeface="メイリオ" pitchFamily="50" charset="-128"/>
                <a:ea typeface="メイリオ" pitchFamily="50" charset="-128"/>
              </a:rPr>
              <a:t>　　　　　　　　　　　　　　　　　　　　　　　　　　　　　　　　　　　 </a:t>
            </a:r>
            <a:r>
              <a:rPr lang="en-US" altLang="ja-JP" sz="1000" b="1" dirty="0" smtClean="0">
                <a:solidFill>
                  <a:schemeClr val="tx1"/>
                </a:solidFill>
                <a:latin typeface="メイリオ" pitchFamily="50" charset="-128"/>
                <a:ea typeface="メイリオ" pitchFamily="50" charset="-128"/>
              </a:rPr>
              <a:t>×100</a:t>
            </a:r>
            <a:endParaRPr lang="ja-JP" altLang="en-US" sz="1000" b="1" dirty="0" smtClean="0">
              <a:solidFill>
                <a:schemeClr val="tx1"/>
              </a:solidFill>
              <a:latin typeface="メイリオ" pitchFamily="50" charset="-128"/>
              <a:ea typeface="メイリオ" pitchFamily="50" charset="-128"/>
            </a:endParaRPr>
          </a:p>
          <a:p>
            <a:pPr>
              <a:lnSpc>
                <a:spcPts val="1493"/>
              </a:lnSpc>
            </a:pPr>
            <a:endParaRPr lang="en-US" altLang="ja-JP" sz="900" dirty="0" smtClean="0">
              <a:solidFill>
                <a:srgbClr val="00B050"/>
              </a:solidFill>
              <a:latin typeface="メイリオ" pitchFamily="50" charset="-128"/>
              <a:ea typeface="メイリオ" pitchFamily="50" charset="-128"/>
            </a:endParaRPr>
          </a:p>
          <a:p>
            <a:pPr>
              <a:lnSpc>
                <a:spcPts val="1493"/>
              </a:lnSpc>
            </a:pPr>
            <a:r>
              <a:rPr lang="ja-JP" altLang="en-US" sz="900" dirty="0" smtClean="0">
                <a:solidFill>
                  <a:schemeClr val="tx1"/>
                </a:solidFill>
                <a:latin typeface="メイリオ" pitchFamily="50" charset="-128"/>
                <a:ea typeface="メイリオ" pitchFamily="50" charset="-128"/>
              </a:rPr>
              <a:t>　なお、</a:t>
            </a:r>
            <a:r>
              <a:rPr lang="ja-JP" altLang="en-US" sz="900" b="1" u="sng" dirty="0" smtClean="0">
                <a:solidFill>
                  <a:schemeClr val="tx1"/>
                </a:solidFill>
                <a:latin typeface="メイリオ" pitchFamily="50" charset="-128"/>
                <a:ea typeface="メイリオ" pitchFamily="50" charset="-128"/>
              </a:rPr>
              <a:t>新サービスの提供に関する加算の</a:t>
            </a:r>
            <a:r>
              <a:rPr lang="ja-JP" altLang="en-US" sz="900" dirty="0" smtClean="0">
                <a:solidFill>
                  <a:schemeClr val="tx1"/>
                </a:solidFill>
                <a:latin typeface="メイリオ" pitchFamily="50" charset="-128"/>
                <a:ea typeface="メイリオ" pitchFamily="50" charset="-128"/>
              </a:rPr>
              <a:t>受給を希望する場合の定着率は、</a:t>
            </a:r>
            <a:r>
              <a:rPr lang="ja-JP" altLang="en-US" sz="900" b="1" u="sng" dirty="0" smtClean="0">
                <a:solidFill>
                  <a:schemeClr val="tx1"/>
                </a:solidFill>
                <a:latin typeface="メイリオ" pitchFamily="50" charset="-128"/>
                <a:ea typeface="メイリオ" pitchFamily="50" charset="-128"/>
              </a:rPr>
              <a:t>上記の定着率についての雇用保険被保険者数と新サービスの提供に関する雇用管理制度を導入した事業所における雇用保険被保険者数との合計数</a:t>
            </a:r>
            <a:r>
              <a:rPr lang="ja-JP" altLang="en-US" sz="900" dirty="0" smtClean="0">
                <a:solidFill>
                  <a:schemeClr val="tx1"/>
                </a:solidFill>
                <a:latin typeface="メイリオ" pitchFamily="50" charset="-128"/>
                <a:ea typeface="メイリオ" pitchFamily="50" charset="-128"/>
              </a:rPr>
              <a:t>で比較します。この算定の結果、定着率が</a:t>
            </a:r>
            <a:r>
              <a:rPr lang="en-US" altLang="ja-JP" sz="900" b="1" u="sng" dirty="0" smtClean="0">
                <a:solidFill>
                  <a:schemeClr val="tx1"/>
                </a:solidFill>
                <a:latin typeface="メイリオ" pitchFamily="50" charset="-128"/>
                <a:ea typeface="メイリオ" pitchFamily="50" charset="-128"/>
              </a:rPr>
              <a:t>90</a:t>
            </a:r>
            <a:r>
              <a:rPr lang="ja-JP" altLang="en-US" sz="900" b="1" u="sng" dirty="0" smtClean="0">
                <a:solidFill>
                  <a:schemeClr val="tx1"/>
                </a:solidFill>
                <a:latin typeface="メイリオ" pitchFamily="50" charset="-128"/>
                <a:ea typeface="メイリオ" pitchFamily="50" charset="-128"/>
              </a:rPr>
              <a:t>％以上</a:t>
            </a:r>
            <a:r>
              <a:rPr lang="ja-JP" altLang="en-US" sz="900" dirty="0" smtClean="0">
                <a:solidFill>
                  <a:schemeClr val="tx1"/>
                </a:solidFill>
                <a:latin typeface="メイリオ" pitchFamily="50" charset="-128"/>
                <a:ea typeface="メイリオ" pitchFamily="50" charset="-128"/>
              </a:rPr>
              <a:t>で、他の要件も満たす場合は加算の支給を受けることができます。</a:t>
            </a:r>
            <a:endParaRPr lang="en-US" altLang="ja-JP" sz="900" dirty="0" smtClean="0">
              <a:solidFill>
                <a:schemeClr val="tx1"/>
              </a:solidFill>
              <a:latin typeface="メイリオ" pitchFamily="50" charset="-128"/>
              <a:ea typeface="メイリオ" pitchFamily="50" charset="-128"/>
            </a:endParaRPr>
          </a:p>
        </p:txBody>
      </p:sp>
      <p:sp>
        <p:nvSpPr>
          <p:cNvPr id="31" name="フローチャート : 複数書類 30"/>
          <p:cNvSpPr/>
          <p:nvPr/>
        </p:nvSpPr>
        <p:spPr>
          <a:xfrm>
            <a:off x="155170" y="7279996"/>
            <a:ext cx="3345838" cy="576000"/>
          </a:xfrm>
          <a:prstGeom prst="flowChartMultidocument">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pPr algn="ctr"/>
            <a:r>
              <a:rPr lang="ja-JP" altLang="en-US" sz="1300" b="1" dirty="0" smtClean="0">
                <a:solidFill>
                  <a:schemeClr val="tx1"/>
                </a:solidFill>
                <a:latin typeface="メイリオ" pitchFamily="50" charset="-128"/>
                <a:ea typeface="メイリオ" pitchFamily="50" charset="-128"/>
              </a:rPr>
              <a:t>計画期間終了時の介護労働者の</a:t>
            </a:r>
            <a:endParaRPr lang="en-US" altLang="ja-JP" sz="1300" b="1" dirty="0" smtClean="0">
              <a:solidFill>
                <a:schemeClr val="tx1"/>
              </a:solidFill>
              <a:latin typeface="メイリオ" pitchFamily="50" charset="-128"/>
              <a:ea typeface="メイリオ" pitchFamily="50" charset="-128"/>
            </a:endParaRPr>
          </a:p>
          <a:p>
            <a:pPr algn="ctr"/>
            <a:r>
              <a:rPr lang="ja-JP" altLang="en-US" sz="1300" b="1" dirty="0" smtClean="0">
                <a:solidFill>
                  <a:schemeClr val="tx1"/>
                </a:solidFill>
                <a:latin typeface="メイリオ" pitchFamily="50" charset="-128"/>
                <a:ea typeface="メイリオ" pitchFamily="50" charset="-128"/>
              </a:rPr>
              <a:t>定着状況を確認</a:t>
            </a:r>
            <a:endParaRPr lang="ja-JP" altLang="en-US" sz="1300" b="1" dirty="0">
              <a:solidFill>
                <a:schemeClr val="tx1"/>
              </a:solidFill>
              <a:latin typeface="メイリオ" pitchFamily="50" charset="-128"/>
              <a:ea typeface="メイリオ" pitchFamily="50" charset="-128"/>
            </a:endParaRPr>
          </a:p>
        </p:txBody>
      </p:sp>
      <p:sp>
        <p:nvSpPr>
          <p:cNvPr id="25" name="テキスト ボックス 24"/>
          <p:cNvSpPr txBox="1"/>
          <p:nvPr/>
        </p:nvSpPr>
        <p:spPr>
          <a:xfrm>
            <a:off x="6587827" y="9670395"/>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graphicFrame>
        <p:nvGraphicFramePr>
          <p:cNvPr id="22" name="表 21"/>
          <p:cNvGraphicFramePr>
            <a:graphicFrameLocks noGrp="1"/>
          </p:cNvGraphicFramePr>
          <p:nvPr/>
        </p:nvGraphicFramePr>
        <p:xfrm>
          <a:off x="188640" y="665287"/>
          <a:ext cx="6444000" cy="1508760"/>
        </p:xfrm>
        <a:graphic>
          <a:graphicData uri="http://schemas.openxmlformats.org/drawingml/2006/table">
            <a:tbl>
              <a:tblPr firstRow="1" bandRow="1">
                <a:tableStyleId>{5940675A-B579-460E-94D1-54222C63F5DA}</a:tableStyleId>
              </a:tblPr>
              <a:tblGrid>
                <a:gridCol w="505019"/>
                <a:gridCol w="3823720"/>
                <a:gridCol w="2115261"/>
              </a:tblGrid>
              <a:tr h="216000">
                <a:tc>
                  <a:txBody>
                    <a:bodyPr/>
                    <a:lstStyle/>
                    <a:p>
                      <a:r>
                        <a:rPr kumimoji="1" lang="ja-JP" altLang="en-US" sz="1050" dirty="0" smtClean="0">
                          <a:latin typeface="メイリオ" pitchFamily="50" charset="-128"/>
                          <a:ea typeface="メイリオ" pitchFamily="50" charset="-128"/>
                        </a:rPr>
                        <a:t>▢</a:t>
                      </a:r>
                      <a:r>
                        <a:rPr kumimoji="1" lang="ja-JP" altLang="en-US" sz="1050" baseline="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1</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「雇用管理制度整備等計画（変更）書」（様式第１</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２号・１</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２号別紙） </a:t>
                      </a:r>
                      <a:endParaRPr kumimoji="1" lang="ja-JP" altLang="en-US" sz="1000" dirty="0">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a:p>
                  </a:txBody>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2</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spc="-30" baseline="0" dirty="0" smtClean="0">
                          <a:latin typeface="メイリオ" pitchFamily="50" charset="-128"/>
                          <a:ea typeface="メイリオ" pitchFamily="50" charset="-128"/>
                        </a:rPr>
                        <a:t>介護関係業務を行っている事業主であることを確認するための書類</a:t>
                      </a:r>
                      <a:endParaRPr kumimoji="1" lang="ja-JP" altLang="en-US" sz="1000" spc="-30" baseline="0" dirty="0">
                        <a:latin typeface="メイリオ" pitchFamily="50" charset="-128"/>
                        <a:ea typeface="メイリオ" pitchFamily="50" charset="-128"/>
                      </a:endParaRPr>
                    </a:p>
                  </a:txBody>
                  <a:tcPr marL="45720" marR="45720" anchor="b">
                    <a:solidFill>
                      <a:schemeClr val="bg1"/>
                    </a:solidFill>
                  </a:tcPr>
                </a:tc>
                <a:tc>
                  <a:txBody>
                    <a:bodyPr/>
                    <a:lstStyle/>
                    <a:p>
                      <a:pPr marL="0" marR="0" indent="0" algn="l" defTabSz="910552" rtl="0" eaLnBrk="1" fontAlgn="auto" latinLnBrk="0" hangingPunct="1">
                        <a:lnSpc>
                          <a:spcPct val="1000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介護保険指定通知書、登記事項証明書など</a:t>
                      </a:r>
                      <a:endParaRPr kumimoji="1" lang="ja-JP" altLang="en-US" sz="800" dirty="0" smtClean="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3</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「介護労働者雇用管理責任者」の選任・周知している書面</a:t>
                      </a:r>
                      <a:endParaRPr kumimoji="1" lang="ja-JP" altLang="en-US" sz="1000" spc="-40" baseline="0" dirty="0">
                        <a:latin typeface="メイリオ" pitchFamily="50" charset="-128"/>
                        <a:ea typeface="メイリオ" pitchFamily="50" charset="-128"/>
                      </a:endParaRPr>
                    </a:p>
                  </a:txBody>
                  <a:tcPr marL="45720" marR="45720" anchor="b">
                    <a:solidFill>
                      <a:schemeClr val="bg1"/>
                    </a:solidFill>
                  </a:tcPr>
                </a:tc>
                <a:tc>
                  <a:txBody>
                    <a:bodyPr/>
                    <a:lstStyle/>
                    <a:p>
                      <a:pPr marL="0" marR="0" indent="0" algn="l" defTabSz="910552" rtl="0" eaLnBrk="1" fontAlgn="auto" latinLnBrk="0" hangingPunct="1">
                        <a:lnSpc>
                          <a:spcPts val="12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様式例あり</a:t>
                      </a:r>
                      <a:endParaRPr kumimoji="1" lang="ja-JP" altLang="en-US" sz="800" dirty="0" smtClean="0">
                        <a:latin typeface="メイリオ" pitchFamily="50" charset="-128"/>
                        <a:ea typeface="メイリオ" pitchFamily="50" charset="-128"/>
                      </a:endParaRPr>
                    </a:p>
                  </a:txBody>
                  <a:tcPr marL="45720" marR="45720" anchor="ctr">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4</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導入する雇用管理制度等</a:t>
                      </a:r>
                      <a:r>
                        <a:rPr lang="ja-JP" altLang="en-US" sz="1000" dirty="0" smtClean="0">
                          <a:solidFill>
                            <a:schemeClr val="tx1"/>
                          </a:solidFill>
                          <a:latin typeface="メイリオ" pitchFamily="50" charset="-128"/>
                          <a:ea typeface="メイリオ" pitchFamily="50" charset="-128"/>
                        </a:rPr>
                        <a:t>についての見積書など</a:t>
                      </a:r>
                      <a:endParaRPr kumimoji="1" lang="ja-JP" altLang="en-US" sz="1000" dirty="0">
                        <a:solidFill>
                          <a:schemeClr val="tx1"/>
                        </a:solidFill>
                        <a:latin typeface="メイリオ" pitchFamily="50" charset="-128"/>
                        <a:ea typeface="メイリオ" pitchFamily="50" charset="-128"/>
                      </a:endParaRPr>
                    </a:p>
                  </a:txBody>
                  <a:tcPr marL="45720" marR="45720" anchor="b">
                    <a:solidFill>
                      <a:schemeClr val="bg1"/>
                    </a:solidFill>
                  </a:tcPr>
                </a:tc>
                <a:tc hMerge="1">
                  <a:txBody>
                    <a:bodyPr/>
                    <a:lstStyle/>
                    <a:p>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5</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200"/>
                        </a:lnSpc>
                      </a:pPr>
                      <a:r>
                        <a:rPr lang="ja-JP" altLang="en-US" sz="1000" dirty="0" smtClean="0">
                          <a:latin typeface="メイリオ" pitchFamily="50" charset="-128"/>
                          <a:ea typeface="メイリオ" pitchFamily="50" charset="-128"/>
                        </a:rPr>
                        <a:t>雇用管理制度等の導入・見直しについての概要</a:t>
                      </a:r>
                      <a:endParaRPr kumimoji="1" lang="ja-JP" altLang="en-US" sz="1000" dirty="0">
                        <a:latin typeface="メイリオ" pitchFamily="50" charset="-128"/>
                        <a:ea typeface="メイリオ" pitchFamily="50" charset="-128"/>
                      </a:endParaRPr>
                    </a:p>
                  </a:txBody>
                  <a:tcPr marL="45720" marR="45720" anchor="b">
                    <a:solidFill>
                      <a:schemeClr val="bg1"/>
                    </a:solidFill>
                  </a:tcPr>
                </a:tc>
                <a:tc>
                  <a:txBody>
                    <a:bodyPr/>
                    <a:lstStyle/>
                    <a:p>
                      <a:r>
                        <a:rPr kumimoji="1" lang="ja-JP" altLang="en-US" sz="800" dirty="0" smtClean="0">
                          <a:latin typeface="メイリオ" pitchFamily="50" charset="-128"/>
                          <a:ea typeface="メイリオ" pitchFamily="50" charset="-128"/>
                        </a:rPr>
                        <a:t>様式任意</a:t>
                      </a:r>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6</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200"/>
                        </a:lnSpc>
                      </a:pPr>
                      <a:r>
                        <a:rPr lang="ja-JP" altLang="en-US" sz="1000" dirty="0" smtClean="0">
                          <a:latin typeface="メイリオ" pitchFamily="50" charset="-128"/>
                          <a:ea typeface="メイリオ" pitchFamily="50" charset="-128"/>
                        </a:rPr>
                        <a:t>その他管轄労働局長が必要と認める書類　　</a:t>
                      </a:r>
                      <a:endParaRPr kumimoji="1" lang="ja-JP" altLang="en-US" sz="1000" dirty="0">
                        <a:latin typeface="メイリオ" pitchFamily="50" charset="-128"/>
                        <a:ea typeface="メイリオ" pitchFamily="50" charset="-128"/>
                      </a:endParaRPr>
                    </a:p>
                  </a:txBody>
                  <a:tcPr marL="45720" marR="45720">
                    <a:solidFill>
                      <a:schemeClr val="bg1"/>
                    </a:solidFill>
                  </a:tcPr>
                </a:tc>
                <a:tc hMerge="1">
                  <a:txBody>
                    <a:bodyPr/>
                    <a:lstStyle/>
                    <a:p>
                      <a:pPr>
                        <a:lnSpc>
                          <a:spcPts val="1200"/>
                        </a:lnSpc>
                      </a:pPr>
                      <a:endParaRPr kumimoji="1" lang="ja-JP" altLang="en-US" sz="800" dirty="0">
                        <a:latin typeface="メイリオ" pitchFamily="50" charset="-128"/>
                        <a:ea typeface="メイリオ" pitchFamily="50" charset="-128"/>
                      </a:endParaRPr>
                    </a:p>
                  </a:txBody>
                  <a:tcPr marL="45720" marR="45720">
                    <a:solidFill>
                      <a:schemeClr val="bg1"/>
                    </a:solidFill>
                  </a:tcPr>
                </a:tc>
              </a:tr>
            </a:tbl>
          </a:graphicData>
        </a:graphic>
      </p:graphicFrame>
      <p:grpSp>
        <p:nvGrpSpPr>
          <p:cNvPr id="46" name="グループ化 45"/>
          <p:cNvGrpSpPr/>
          <p:nvPr/>
        </p:nvGrpSpPr>
        <p:grpSpPr>
          <a:xfrm>
            <a:off x="1255728" y="8412435"/>
            <a:ext cx="4392488" cy="504056"/>
            <a:chOff x="1318964" y="7986861"/>
            <a:chExt cx="4392488" cy="504056"/>
          </a:xfrm>
        </p:grpSpPr>
        <p:sp>
          <p:nvSpPr>
            <p:cNvPr id="27" name="テキスト ボックス 26"/>
            <p:cNvSpPr txBox="1"/>
            <p:nvPr/>
          </p:nvSpPr>
          <p:spPr>
            <a:xfrm>
              <a:off x="1318964" y="7986861"/>
              <a:ext cx="4392488" cy="50405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noAutofit/>
            </a:bodyPr>
            <a:lstStyle/>
            <a:p>
              <a:pPr marL="196246" indent="-196246" algn="ctr">
                <a:lnSpc>
                  <a:spcPts val="1843"/>
                </a:lnSpc>
              </a:pPr>
              <a:r>
                <a:rPr lang="ja-JP" altLang="en-US" sz="1000" b="1" dirty="0" smtClean="0">
                  <a:latin typeface="メイリオ" pitchFamily="50" charset="-128"/>
                  <a:ea typeface="メイリオ" pitchFamily="50" charset="-128"/>
                </a:rPr>
                <a:t>雇用管理制度整備計画期間の終了の日における雇用保険被保険者数</a:t>
              </a:r>
            </a:p>
            <a:p>
              <a:pPr marL="196246" indent="-196246" algn="ctr">
                <a:lnSpc>
                  <a:spcPts val="1843"/>
                </a:lnSpc>
              </a:pPr>
              <a:r>
                <a:rPr lang="ja-JP" altLang="en-US" sz="1000" b="1" dirty="0" smtClean="0">
                  <a:latin typeface="メイリオ" pitchFamily="50" charset="-128"/>
                  <a:ea typeface="メイリオ" pitchFamily="50" charset="-128"/>
                </a:rPr>
                <a:t>雇用管理制度を最初に導入した日における雇用保険被保険者数</a:t>
              </a:r>
            </a:p>
            <a:p>
              <a:pPr marL="196246" indent="-196246">
                <a:lnSpc>
                  <a:spcPts val="1843"/>
                </a:lnSpc>
              </a:pPr>
              <a:endParaRPr lang="ja-JP" altLang="en-US" sz="1100" b="1" dirty="0" smtClean="0">
                <a:latin typeface="メイリオ" pitchFamily="50" charset="-128"/>
                <a:ea typeface="メイリオ" pitchFamily="50" charset="-128"/>
              </a:endParaRPr>
            </a:p>
            <a:p>
              <a:pPr marL="196246" indent="-196246">
                <a:lnSpc>
                  <a:spcPts val="1843"/>
                </a:lnSpc>
              </a:pPr>
              <a:endParaRPr kumimoji="1" lang="ja-JP" altLang="en-US" sz="1100" b="1" dirty="0" smtClean="0">
                <a:solidFill>
                  <a:srgbClr val="FF0000"/>
                </a:solidFill>
                <a:latin typeface="メイリオ" pitchFamily="50" charset="-128"/>
                <a:ea typeface="メイリオ" pitchFamily="50" charset="-128"/>
              </a:endParaRPr>
            </a:p>
          </p:txBody>
        </p:sp>
        <p:cxnSp>
          <p:nvCxnSpPr>
            <p:cNvPr id="40" name="直線コネクタ 39"/>
            <p:cNvCxnSpPr>
              <a:stCxn id="27" idx="1"/>
              <a:endCxn id="27" idx="3"/>
            </p:cNvCxnSpPr>
            <p:nvPr/>
          </p:nvCxnSpPr>
          <p:spPr>
            <a:xfrm>
              <a:off x="1318964" y="8238889"/>
              <a:ext cx="43924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p:cNvSpPr/>
          <p:nvPr/>
        </p:nvSpPr>
        <p:spPr>
          <a:xfrm>
            <a:off x="285728" y="7904419"/>
            <a:ext cx="6286544" cy="1846833"/>
          </a:xfrm>
          <a:prstGeom prst="rect">
            <a:avLst/>
          </a:prstGeom>
          <a:noFill/>
          <a:ln w="12700">
            <a:noFill/>
          </a:ln>
        </p:spPr>
        <p:style>
          <a:lnRef idx="2">
            <a:schemeClr val="accent1"/>
          </a:lnRef>
          <a:fillRef idx="1">
            <a:schemeClr val="lt1"/>
          </a:fillRef>
          <a:effectRef idx="0">
            <a:schemeClr val="accent1"/>
          </a:effectRef>
          <a:fontRef idx="minor">
            <a:schemeClr val="dk1"/>
          </a:fontRef>
        </p:style>
        <p:txBody>
          <a:bodyPr lIns="91054" tIns="45527" rIns="91054" bIns="45527" rtlCol="0" anchor="ctr"/>
          <a:lstStyle/>
          <a:p>
            <a:pPr algn="ctr"/>
            <a:endParaRPr kumimoji="1" lang="ja-JP" altLang="en-US" dirty="0"/>
          </a:p>
        </p:txBody>
      </p:sp>
      <p:sp>
        <p:nvSpPr>
          <p:cNvPr id="10" name="テキスト ボックス 9"/>
          <p:cNvSpPr txBox="1"/>
          <p:nvPr/>
        </p:nvSpPr>
        <p:spPr>
          <a:xfrm>
            <a:off x="1825773" y="630049"/>
            <a:ext cx="4637055" cy="331011"/>
          </a:xfrm>
          <a:prstGeom prst="rect">
            <a:avLst/>
          </a:prstGeom>
          <a:noFill/>
          <a:ln>
            <a:noFill/>
          </a:ln>
        </p:spPr>
        <p:txBody>
          <a:bodyPr wrap="square" lIns="83969" tIns="41985" rIns="83969" bIns="41985" rtlCol="0">
            <a:spAutoFit/>
          </a:bodyPr>
          <a:lstStyle/>
          <a:p>
            <a:r>
              <a:rPr lang="ja-JP" altLang="en-US" sz="1600" dirty="0" smtClean="0">
                <a:solidFill>
                  <a:schemeClr val="accent2"/>
                </a:solidFill>
                <a:latin typeface="メイリオ" pitchFamily="50" charset="-128"/>
                <a:ea typeface="メイリオ" pitchFamily="50" charset="-128"/>
              </a:rPr>
              <a:t>★</a:t>
            </a:r>
            <a:r>
              <a:rPr lang="ja-JP" altLang="en-US" sz="1600" b="1" u="sng" dirty="0" smtClean="0">
                <a:latin typeface="メイリオ" pitchFamily="50" charset="-128"/>
                <a:ea typeface="メイリオ" pitchFamily="50" charset="-128"/>
              </a:rPr>
              <a:t>計画期間終了後１ヵ月間</a:t>
            </a:r>
            <a:endParaRPr lang="ja-JP" altLang="en-US" sz="1600" b="1" u="sng" dirty="0">
              <a:latin typeface="メイリオ" pitchFamily="50" charset="-128"/>
              <a:ea typeface="メイリオ" pitchFamily="50" charset="-128"/>
            </a:endParaRPr>
          </a:p>
        </p:txBody>
      </p:sp>
      <p:sp>
        <p:nvSpPr>
          <p:cNvPr id="14" name="正方形/長方形 13"/>
          <p:cNvSpPr/>
          <p:nvPr/>
        </p:nvSpPr>
        <p:spPr>
          <a:xfrm>
            <a:off x="321449" y="1008822"/>
            <a:ext cx="6236473" cy="317303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1812720" y="1012842"/>
            <a:ext cx="4929222" cy="449354"/>
          </a:xfrm>
          <a:prstGeom prst="rect">
            <a:avLst/>
          </a:prstGeom>
          <a:noFill/>
        </p:spPr>
        <p:txBody>
          <a:bodyPr wrap="square" rtlCol="0">
            <a:spAutoFit/>
          </a:bodyPr>
          <a:lstStyle/>
          <a:p>
            <a:pPr>
              <a:lnSpc>
                <a:spcPct val="110000"/>
              </a:lnSpc>
            </a:pPr>
            <a:r>
              <a:rPr lang="ja-JP" altLang="en-US" sz="1200" b="1" dirty="0" smtClean="0">
                <a:latin typeface="メイリオ" pitchFamily="50" charset="-128"/>
                <a:ea typeface="メイリオ" pitchFamily="50" charset="-128"/>
              </a:rPr>
              <a:t>以下の書類を本社の所在地を管轄する労働局に提出してください。</a:t>
            </a:r>
            <a:endParaRPr lang="en-US" altLang="ja-JP" sz="1200" b="1" dirty="0" smtClean="0">
              <a:latin typeface="メイリオ" pitchFamily="50" charset="-128"/>
              <a:ea typeface="メイリオ" pitchFamily="50" charset="-128"/>
            </a:endParaRPr>
          </a:p>
          <a:p>
            <a:pPr algn="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ハローワークに提出できる場合もありますので、労働局にお問い合わせください。</a:t>
            </a:r>
            <a:endParaRPr lang="ja-JP" altLang="en-US" sz="1400" dirty="0">
              <a:latin typeface="メイリオ" pitchFamily="50" charset="-128"/>
              <a:ea typeface="メイリオ" pitchFamily="50" charset="-128"/>
            </a:endParaRPr>
          </a:p>
        </p:txBody>
      </p:sp>
      <p:sp>
        <p:nvSpPr>
          <p:cNvPr id="18" name="正方形/長方形 17"/>
          <p:cNvSpPr/>
          <p:nvPr/>
        </p:nvSpPr>
        <p:spPr>
          <a:xfrm>
            <a:off x="188640" y="3647331"/>
            <a:ext cx="6480719" cy="1762172"/>
          </a:xfrm>
          <a:prstGeom prst="rect">
            <a:avLst/>
          </a:prstGeom>
        </p:spPr>
        <p:txBody>
          <a:bodyPr wrap="square" lIns="83969" tIns="41985" rIns="83969" bIns="41985">
            <a:spAutoFit/>
          </a:bodyPr>
          <a:lstStyle/>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ＭＳ Ｐゴシック" pitchFamily="50" charset="-128"/>
              </a:rPr>
              <a:t>★</a:t>
            </a:r>
            <a:r>
              <a:rPr lang="ja-JP" altLang="en-US" sz="900" dirty="0" smtClean="0">
                <a:latin typeface="メイリオ" pitchFamily="50" charset="-128"/>
                <a:ea typeface="メイリオ" pitchFamily="50" charset="-128"/>
                <a:cs typeface="ＭＳ Ｐゴシック" pitchFamily="50" charset="-128"/>
              </a:rPr>
              <a:t>　</a:t>
            </a:r>
            <a:r>
              <a:rPr lang="ja-JP" altLang="en-US" sz="900" dirty="0" smtClean="0">
                <a:latin typeface="メイリオ" pitchFamily="50" charset="-128"/>
                <a:ea typeface="メイリオ" pitchFamily="50" charset="-128"/>
                <a:cs typeface="Times New Roman" pitchFamily="18" charset="0"/>
              </a:rPr>
              <a:t>支給申請書などの記載事項を確認するため、</a:t>
            </a:r>
            <a:r>
              <a:rPr lang="ja-JP" altLang="en-US" sz="900" u="sng" dirty="0" smtClean="0">
                <a:latin typeface="メイリオ" pitchFamily="50" charset="-128"/>
                <a:ea typeface="メイリオ" pitchFamily="50" charset="-128"/>
                <a:cs typeface="Times New Roman" pitchFamily="18" charset="0"/>
              </a:rPr>
              <a:t>必要に応じて添付書類以外の書類の提出･提示を求めることがあります</a:t>
            </a:r>
            <a:r>
              <a:rPr lang="ja-JP" altLang="en-US" sz="900" dirty="0" smtClean="0">
                <a:latin typeface="メイリオ" pitchFamily="50" charset="-128"/>
                <a:ea typeface="メイリオ" pitchFamily="50" charset="-128"/>
                <a:cs typeface="Times New Roman" pitchFamily="18" charset="0"/>
              </a:rPr>
              <a:t>。</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これらの確認に協力が得られず、支給要件に照らして支給申請書などの内容に疑問があるときは、奨励金を支給でき</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ないことがあります。</a:t>
            </a:r>
            <a:endParaRPr lang="ja-JP" altLang="en-US" sz="900" dirty="0" smtClean="0">
              <a:latin typeface="メイリオ" pitchFamily="50" charset="-128"/>
              <a:ea typeface="メイリオ" pitchFamily="50" charset="-128"/>
              <a:cs typeface="ＭＳ Ｐゴシック" pitchFamily="50" charset="-128"/>
            </a:endParaRPr>
          </a:p>
          <a:p>
            <a:pPr eaLnBrk="0" fontAlgn="base" hangingPunct="0">
              <a:lnSpc>
                <a:spcPts val="600"/>
              </a:lnSpc>
              <a:spcBef>
                <a:spcPct val="0"/>
              </a:spcBef>
              <a:spcAft>
                <a:spcPct val="0"/>
              </a:spcAft>
              <a:tabLst>
                <a:tab pos="265578" algn="l"/>
              </a:tabLst>
            </a:pP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　奨励金の支給は口座振り込みで行います。支給決定を通知してから、申請のあった口座に振り込まれるまでに期間を</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要する場合がありますので、あらかじめご了承ください。</a:t>
            </a:r>
            <a:endParaRPr lang="ja-JP" altLang="en-US" sz="900" dirty="0" smtClean="0">
              <a:latin typeface="メイリオ" pitchFamily="50" charset="-128"/>
              <a:ea typeface="メイリオ" pitchFamily="50" charset="-128"/>
              <a:cs typeface="ＭＳ Ｐゴシック" pitchFamily="50" charset="-128"/>
            </a:endParaRPr>
          </a:p>
          <a:p>
            <a:pPr eaLnBrk="0" fontAlgn="base" hangingPunct="0">
              <a:lnSpc>
                <a:spcPts val="600"/>
              </a:lnSpc>
              <a:spcBef>
                <a:spcPct val="0"/>
              </a:spcBef>
              <a:spcAft>
                <a:spcPct val="0"/>
              </a:spcAft>
              <a:tabLst>
                <a:tab pos="265578" algn="l"/>
              </a:tabLst>
            </a:pP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solidFill>
                  <a:schemeClr val="accent2"/>
                </a:solidFill>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　同一の事由により、雇用調整助成金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中小企業定年引上げ等奨励金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高年齢者職域拡大等助成金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受給資格者創業支援助</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地域再生中小企業創業助成金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中小企業人材確保推進事業助成金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介護労働環境向上奨励金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介護福祉機器等助成</a:t>
            </a:r>
            <a:r>
              <a:rPr lang="en-US" altLang="ja-JP" sz="900" dirty="0" smtClean="0">
                <a:latin typeface="メイリオ" pitchFamily="50" charset="-128"/>
                <a:ea typeface="メイリオ" pitchFamily="50" charset="-128"/>
                <a:cs typeface="Times New Roman" pitchFamily="18" charset="0"/>
              </a:rPr>
              <a:t>)､</a:t>
            </a: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精神障害者雇用安定奨励金（雇用保険法施行規則第</a:t>
            </a:r>
            <a:r>
              <a:rPr lang="en-US" altLang="ja-JP" sz="900" dirty="0" smtClean="0">
                <a:latin typeface="メイリオ" pitchFamily="50" charset="-128"/>
                <a:ea typeface="メイリオ" pitchFamily="50" charset="-128"/>
                <a:cs typeface="Times New Roman" pitchFamily="18" charset="0"/>
              </a:rPr>
              <a:t>118</a:t>
            </a:r>
            <a:r>
              <a:rPr lang="ja-JP" altLang="en-US" sz="900" dirty="0" smtClean="0">
                <a:latin typeface="メイリオ" pitchFamily="50" charset="-128"/>
                <a:ea typeface="メイリオ" pitchFamily="50" charset="-128"/>
                <a:cs typeface="Times New Roman" pitchFamily="18" charset="0"/>
              </a:rPr>
              <a:t>条の</a:t>
            </a:r>
            <a:r>
              <a:rPr lang="en-US" altLang="ja-JP" sz="900" dirty="0" smtClean="0">
                <a:latin typeface="メイリオ" pitchFamily="50" charset="-128"/>
                <a:ea typeface="メイリオ" pitchFamily="50" charset="-128"/>
                <a:cs typeface="Times New Roman" pitchFamily="18" charset="0"/>
              </a:rPr>
              <a:t>3</a:t>
            </a:r>
            <a:r>
              <a:rPr lang="ja-JP" altLang="en-US" sz="900" dirty="0" smtClean="0">
                <a:latin typeface="メイリオ" pitchFamily="50" charset="-128"/>
                <a:ea typeface="メイリオ" pitchFamily="50" charset="-128"/>
                <a:cs typeface="Times New Roman" pitchFamily="18" charset="0"/>
              </a:rPr>
              <a:t>第</a:t>
            </a:r>
            <a:r>
              <a:rPr lang="en-US" altLang="ja-JP" sz="900" dirty="0" smtClean="0">
                <a:latin typeface="メイリオ" pitchFamily="50" charset="-128"/>
                <a:ea typeface="メイリオ" pitchFamily="50" charset="-128"/>
                <a:cs typeface="Times New Roman" pitchFamily="18" charset="0"/>
              </a:rPr>
              <a:t>6</a:t>
            </a:r>
            <a:r>
              <a:rPr lang="ja-JP" altLang="en-US" sz="900" dirty="0" smtClean="0">
                <a:latin typeface="メイリオ" pitchFamily="50" charset="-128"/>
                <a:ea typeface="メイリオ" pitchFamily="50" charset="-128"/>
                <a:cs typeface="Times New Roman" pitchFamily="18" charset="0"/>
              </a:rPr>
              <a:t>項第</a:t>
            </a:r>
            <a:r>
              <a:rPr lang="en-US" altLang="ja-JP" sz="900" dirty="0" smtClean="0">
                <a:latin typeface="メイリオ" pitchFamily="50" charset="-128"/>
                <a:ea typeface="メイリオ" pitchFamily="50" charset="-128"/>
                <a:cs typeface="Times New Roman" pitchFamily="18" charset="0"/>
              </a:rPr>
              <a:t>2</a:t>
            </a:r>
            <a:r>
              <a:rPr lang="ja-JP" altLang="en-US" sz="900" dirty="0" smtClean="0">
                <a:latin typeface="メイリオ" pitchFamily="50" charset="-128"/>
                <a:ea typeface="メイリオ" pitchFamily="50" charset="-128"/>
                <a:cs typeface="Times New Roman" pitchFamily="18" charset="0"/>
              </a:rPr>
              <a:t>号、第</a:t>
            </a:r>
            <a:r>
              <a:rPr lang="en-US" altLang="ja-JP" sz="900" dirty="0" smtClean="0">
                <a:latin typeface="メイリオ" pitchFamily="50" charset="-128"/>
                <a:ea typeface="メイリオ" pitchFamily="50" charset="-128"/>
                <a:cs typeface="Times New Roman" pitchFamily="18" charset="0"/>
              </a:rPr>
              <a:t>3</a:t>
            </a:r>
            <a:r>
              <a:rPr lang="ja-JP" altLang="en-US" sz="900" dirty="0" smtClean="0">
                <a:latin typeface="メイリオ" pitchFamily="50" charset="-128"/>
                <a:ea typeface="メイリオ" pitchFamily="50" charset="-128"/>
                <a:cs typeface="Times New Roman" pitchFamily="18" charset="0"/>
              </a:rPr>
              <a:t>号</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第</a:t>
            </a:r>
            <a:r>
              <a:rPr lang="en-US" altLang="ja-JP" sz="900" dirty="0" smtClean="0">
                <a:latin typeface="メイリオ" pitchFamily="50" charset="-128"/>
                <a:ea typeface="メイリオ" pitchFamily="50" charset="-128"/>
                <a:cs typeface="Times New Roman" pitchFamily="18" charset="0"/>
              </a:rPr>
              <a:t>4</a:t>
            </a:r>
            <a:r>
              <a:rPr lang="ja-JP" altLang="en-US" sz="900" dirty="0" smtClean="0">
                <a:latin typeface="メイリオ" pitchFamily="50" charset="-128"/>
                <a:ea typeface="メイリオ" pitchFamily="50" charset="-128"/>
                <a:cs typeface="Times New Roman" pitchFamily="18" charset="0"/>
              </a:rPr>
              <a:t>号または第</a:t>
            </a:r>
            <a:r>
              <a:rPr lang="en-US" altLang="ja-JP" sz="900" dirty="0" smtClean="0">
                <a:latin typeface="メイリオ" pitchFamily="50" charset="-128"/>
                <a:ea typeface="メイリオ" pitchFamily="50" charset="-128"/>
                <a:cs typeface="Times New Roman" pitchFamily="18" charset="0"/>
              </a:rPr>
              <a:t>5</a:t>
            </a:r>
            <a:r>
              <a:rPr lang="ja-JP" altLang="en-US" sz="900" dirty="0" smtClean="0">
                <a:latin typeface="メイリオ" pitchFamily="50" charset="-128"/>
                <a:ea typeface="メイリオ" pitchFamily="50" charset="-128"/>
                <a:cs typeface="Times New Roman" pitchFamily="18" charset="0"/>
              </a:rPr>
              <a:t>号に該当する事業主</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に関するものに限る）</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訓練等支援給付金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中小企業雇用創出等能力開発助成金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中小企業緊急雇用安定助成金</a:t>
            </a:r>
            <a:r>
              <a:rPr lang="en-US" altLang="ja-JP" sz="900" dirty="0" smtClean="0">
                <a:latin typeface="メイリオ" pitchFamily="50" charset="-128"/>
                <a:ea typeface="メイリオ" pitchFamily="50" charset="-128"/>
                <a:cs typeface="Times New Roman" pitchFamily="18" charset="0"/>
              </a:rPr>
              <a:t>､</a:t>
            </a:r>
            <a:r>
              <a:rPr lang="ja-JP" altLang="en-US" sz="900" dirty="0" smtClean="0">
                <a:latin typeface="メイリオ" pitchFamily="50" charset="-128"/>
                <a:ea typeface="メイリオ" pitchFamily="50" charset="-128"/>
                <a:cs typeface="Times New Roman" pitchFamily="18" charset="0"/>
              </a:rPr>
              <a:t>特例子会</a:t>
            </a:r>
            <a:endParaRPr lang="en-US" altLang="ja-JP" sz="900" dirty="0" smtClean="0">
              <a:latin typeface="メイリオ" pitchFamily="50" charset="-128"/>
              <a:ea typeface="メイリオ" pitchFamily="50" charset="-128"/>
              <a:cs typeface="Times New Roman" pitchFamily="18" charset="0"/>
            </a:endParaRPr>
          </a:p>
          <a:p>
            <a:pPr marL="180213" indent="-180213" eaLnBrk="0" fontAlgn="base" hangingPunct="0">
              <a:lnSpc>
                <a:spcPct val="110000"/>
              </a:lnSpc>
              <a:spcBef>
                <a:spcPct val="0"/>
              </a:spcBef>
              <a:spcAft>
                <a:spcPct val="0"/>
              </a:spcAft>
              <a:tabLst>
                <a:tab pos="265578" algn="l"/>
              </a:tabLst>
            </a:pPr>
            <a:r>
              <a:rPr lang="ja-JP" altLang="en-US" sz="900" dirty="0" smtClean="0">
                <a:latin typeface="メイリオ" pitchFamily="50" charset="-128"/>
                <a:ea typeface="メイリオ" pitchFamily="50" charset="-128"/>
                <a:cs typeface="Times New Roman" pitchFamily="18" charset="0"/>
              </a:rPr>
              <a:t>　　社等設立促進助成金、建設雇用改善推進助成金のいずれかの支給を受けた場合には、奨励金は支給されません。</a:t>
            </a:r>
            <a:endParaRPr lang="ja-JP" altLang="en-US" sz="900" dirty="0"/>
          </a:p>
        </p:txBody>
      </p:sp>
      <p:sp>
        <p:nvSpPr>
          <p:cNvPr id="19" name="正方形/長方形 18"/>
          <p:cNvSpPr/>
          <p:nvPr/>
        </p:nvSpPr>
        <p:spPr>
          <a:xfrm>
            <a:off x="0" y="56456"/>
            <a:ext cx="6857999" cy="396000"/>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a:lnSpc>
                <a:spcPts val="2400"/>
              </a:lnSpc>
            </a:pPr>
            <a:r>
              <a:rPr lang="ja-JP" altLang="en-US" b="1" dirty="0" smtClean="0">
                <a:latin typeface="メイリオ" pitchFamily="50" charset="-128"/>
                <a:ea typeface="メイリオ" pitchFamily="50" charset="-128"/>
              </a:rPr>
              <a:t>   ④　</a:t>
            </a:r>
            <a:r>
              <a:rPr lang="ja-JP" altLang="en-US" sz="1600" b="1" dirty="0" smtClean="0">
                <a:latin typeface="メイリオ" pitchFamily="50" charset="-128"/>
                <a:ea typeface="メイリオ" pitchFamily="50" charset="-128"/>
              </a:rPr>
              <a:t>支給申請手続きをしてください。</a:t>
            </a:r>
            <a:endParaRPr lang="ja-JP" altLang="en-US" sz="1600" b="1" dirty="0">
              <a:latin typeface="メイリオ" pitchFamily="50" charset="-128"/>
              <a:ea typeface="メイリオ" pitchFamily="50" charset="-128"/>
            </a:endParaRPr>
          </a:p>
        </p:txBody>
      </p:sp>
      <p:sp>
        <p:nvSpPr>
          <p:cNvPr id="20" name="フレーム 19"/>
          <p:cNvSpPr/>
          <p:nvPr/>
        </p:nvSpPr>
        <p:spPr>
          <a:xfrm>
            <a:off x="198244" y="589940"/>
            <a:ext cx="1632766" cy="333492"/>
          </a:xfrm>
          <a:prstGeom prst="frame">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支給申請期間</a:t>
            </a:r>
            <a:endParaRPr lang="ja-JP" altLang="en-US" sz="1400" b="1" dirty="0">
              <a:solidFill>
                <a:schemeClr val="tx1"/>
              </a:solidFill>
              <a:latin typeface="メイリオ" pitchFamily="50" charset="-128"/>
              <a:ea typeface="メイリオ" pitchFamily="50" charset="-128"/>
            </a:endParaRPr>
          </a:p>
        </p:txBody>
      </p:sp>
      <p:sp>
        <p:nvSpPr>
          <p:cNvPr id="21" name="フレーム 20"/>
          <p:cNvSpPr/>
          <p:nvPr/>
        </p:nvSpPr>
        <p:spPr>
          <a:xfrm>
            <a:off x="193407" y="1036933"/>
            <a:ext cx="1632766" cy="333492"/>
          </a:xfrm>
          <a:prstGeom prst="frame">
            <a:avLst/>
          </a:prstGeom>
        </p:spPr>
        <p:style>
          <a:lnRef idx="2">
            <a:schemeClr val="accent1"/>
          </a:lnRef>
          <a:fillRef idx="1">
            <a:schemeClr val="lt1"/>
          </a:fillRef>
          <a:effectRef idx="0">
            <a:schemeClr val="accent1"/>
          </a:effectRef>
          <a:fontRef idx="minor">
            <a:schemeClr val="dk1"/>
          </a:fontRef>
        </p:style>
        <p:txBody>
          <a:bodyPr lIns="83969" tIns="41985" rIns="83969" bIns="41985"/>
          <a:lstStyle/>
          <a:p>
            <a:r>
              <a:rPr lang="ja-JP" altLang="en-US" sz="1400" b="1" dirty="0" smtClean="0">
                <a:solidFill>
                  <a:schemeClr val="accent1"/>
                </a:solidFill>
                <a:latin typeface="メイリオ" pitchFamily="50" charset="-128"/>
                <a:ea typeface="メイリオ" pitchFamily="50" charset="-128"/>
              </a:rPr>
              <a:t>●</a:t>
            </a:r>
            <a:r>
              <a:rPr lang="ja-JP" altLang="en-US" sz="1400" b="1" dirty="0" smtClean="0">
                <a:solidFill>
                  <a:schemeClr val="tx1"/>
                </a:solidFill>
                <a:latin typeface="メイリオ" pitchFamily="50" charset="-128"/>
                <a:ea typeface="メイリオ" pitchFamily="50" charset="-128"/>
              </a:rPr>
              <a:t>提出書類</a:t>
            </a:r>
            <a:endParaRPr lang="ja-JP" altLang="en-US" sz="1400" b="1" dirty="0">
              <a:solidFill>
                <a:schemeClr val="tx1"/>
              </a:solidFill>
              <a:latin typeface="メイリオ" pitchFamily="50" charset="-128"/>
              <a:ea typeface="メイリオ" pitchFamily="50" charset="-128"/>
            </a:endParaRPr>
          </a:p>
        </p:txBody>
      </p:sp>
      <p:sp>
        <p:nvSpPr>
          <p:cNvPr id="22" name="テキスト ボックス 21"/>
          <p:cNvSpPr txBox="1"/>
          <p:nvPr/>
        </p:nvSpPr>
        <p:spPr>
          <a:xfrm>
            <a:off x="0" y="9582835"/>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lang="ja-JP" altLang="en-US" sz="1600" dirty="0" smtClean="0">
                <a:latin typeface="メイリオ" pitchFamily="50" charset="-128"/>
                <a:ea typeface="メイリオ" pitchFamily="50" charset="-128"/>
                <a:sym typeface="Wingdings"/>
              </a:rPr>
              <a:t></a:t>
            </a:r>
            <a:endParaRPr kumimoji="1" lang="ja-JP" altLang="en-US" sz="1600" dirty="0" smtClean="0">
              <a:latin typeface="メイリオ" pitchFamily="50" charset="-128"/>
              <a:ea typeface="メイリオ" pitchFamily="50" charset="-128"/>
            </a:endParaRPr>
          </a:p>
        </p:txBody>
      </p:sp>
      <p:sp>
        <p:nvSpPr>
          <p:cNvPr id="25" name="Rectangle 6"/>
          <p:cNvSpPr>
            <a:spLocks noChangeArrowheads="1"/>
          </p:cNvSpPr>
          <p:nvPr/>
        </p:nvSpPr>
        <p:spPr bwMode="auto">
          <a:xfrm>
            <a:off x="187707" y="6672798"/>
            <a:ext cx="6480000" cy="2882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0213" indent="-180213" algn="just" eaLnBrk="0" fontAlgn="base" hangingPunct="0">
              <a:spcBef>
                <a:spcPct val="0"/>
              </a:spcBef>
              <a:spcAft>
                <a:spcPct val="0"/>
              </a:spcAft>
              <a:tabLst>
                <a:tab pos="265578" algn="l"/>
              </a:tabLst>
            </a:pPr>
            <a:r>
              <a:rPr lang="ja-JP" altLang="en-US" sz="1200" dirty="0" smtClean="0">
                <a:solidFill>
                  <a:schemeClr val="accent2"/>
                </a:solidFill>
                <a:latin typeface="メイリオ" pitchFamily="50" charset="-128"/>
                <a:ea typeface="メイリオ" pitchFamily="50" charset="-128"/>
                <a:cs typeface="Times New Roman" pitchFamily="18" charset="0"/>
              </a:rPr>
              <a:t>★</a:t>
            </a:r>
            <a:r>
              <a:rPr lang="ja-JP" altLang="en-US" sz="1200" dirty="0" smtClean="0">
                <a:latin typeface="メイリオ" pitchFamily="50" charset="-128"/>
                <a:ea typeface="メイリオ" pitchFamily="50" charset="-128"/>
                <a:cs typeface="Times New Roman" pitchFamily="18" charset="0"/>
              </a:rPr>
              <a:t>　雇用保険二事業で実施する助成金制度の適正な運営を図るため、支給申請の際、職業安定機関に対して照会を行い、労働保険料の滞納や各種給付金の不正受給の有無などの内容を確認します。</a:t>
            </a:r>
            <a:endParaRPr lang="en-US" altLang="ja-JP" sz="1200" dirty="0" smtClean="0">
              <a:latin typeface="メイリオ" pitchFamily="50" charset="-128"/>
              <a:ea typeface="メイリオ" pitchFamily="50" charset="-128"/>
              <a:cs typeface="Times New Roman" pitchFamily="18" charset="0"/>
            </a:endParaRPr>
          </a:p>
          <a:p>
            <a:pPr marL="180213" indent="-180213" algn="just" eaLnBrk="0" fontAlgn="base" hangingPunct="0">
              <a:lnSpc>
                <a:spcPts val="8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80213" indent="-180213" algn="just" eaLnBrk="0" fontAlgn="base" hangingPunct="0">
              <a:spcBef>
                <a:spcPct val="0"/>
              </a:spcBef>
              <a:spcAft>
                <a:spcPct val="0"/>
              </a:spcAft>
              <a:tabLst>
                <a:tab pos="85365" algn="l"/>
                <a:tab pos="265578" algn="l"/>
              </a:tabLst>
            </a:pPr>
            <a:r>
              <a:rPr lang="ja-JP" altLang="en-US" sz="1200" dirty="0" smtClean="0">
                <a:solidFill>
                  <a:schemeClr val="accent2"/>
                </a:solidFill>
                <a:latin typeface="メイリオ" pitchFamily="50" charset="-128"/>
                <a:ea typeface="メイリオ" pitchFamily="50" charset="-128"/>
                <a:cs typeface="Times New Roman" pitchFamily="18" charset="0"/>
              </a:rPr>
              <a:t>★</a:t>
            </a:r>
            <a:r>
              <a:rPr lang="ja-JP" altLang="en-US" sz="1200" dirty="0" smtClean="0">
                <a:latin typeface="メイリオ" pitchFamily="50" charset="-128"/>
                <a:ea typeface="メイリオ" pitchFamily="50" charset="-128"/>
                <a:cs typeface="Times New Roman" pitchFamily="18" charset="0"/>
              </a:rPr>
              <a:t>　不正受給は犯罪です。</a:t>
            </a:r>
            <a:r>
              <a:rPr lang="ja-JP" altLang="en-US" sz="1200" u="sng" dirty="0" smtClean="0">
                <a:latin typeface="メイリオ" pitchFamily="50" charset="-128"/>
                <a:ea typeface="メイリオ" pitchFamily="50" charset="-128"/>
                <a:cs typeface="Times New Roman" pitchFamily="18" charset="0"/>
              </a:rPr>
              <a:t>偽りその他の不正行為により支給を受けたり、受けようとした場合は、支給決定の取消しや支給金額の全額の返還（年５％の利息を加算）を求めます。また、その後一定期間、雇用保険法に基づくその他の助成金を受給できなくなります。特に悪質なケースは、詐欺罪として刑罰に処せられる場合があります。</a:t>
            </a:r>
            <a:endParaRPr lang="en-US" altLang="ja-JP" sz="1200" u="sng" dirty="0" smtClean="0">
              <a:latin typeface="メイリオ" pitchFamily="50" charset="-128"/>
              <a:ea typeface="メイリオ" pitchFamily="50" charset="-128"/>
              <a:cs typeface="Times New Roman" pitchFamily="18" charset="0"/>
            </a:endParaRPr>
          </a:p>
          <a:p>
            <a:pPr marL="180213" indent="-180213" algn="just" eaLnBrk="0" fontAlgn="base" hangingPunct="0">
              <a:lnSpc>
                <a:spcPts val="8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80213" indent="-180213" algn="just" eaLnBrk="0" fontAlgn="base" hangingPunct="0">
              <a:spcBef>
                <a:spcPct val="0"/>
              </a:spcBef>
              <a:spcAft>
                <a:spcPct val="0"/>
              </a:spcAft>
              <a:tabLst>
                <a:tab pos="265578" algn="l"/>
              </a:tabLst>
            </a:pPr>
            <a:r>
              <a:rPr lang="ja-JP" altLang="en-US" sz="1200" dirty="0" smtClean="0">
                <a:solidFill>
                  <a:schemeClr val="accent2"/>
                </a:solidFill>
                <a:latin typeface="メイリオ" pitchFamily="50" charset="-128"/>
                <a:ea typeface="メイリオ" pitchFamily="50" charset="-128"/>
                <a:cs typeface="Times New Roman" pitchFamily="18" charset="0"/>
              </a:rPr>
              <a:t>★</a:t>
            </a:r>
            <a:r>
              <a:rPr lang="ja-JP" altLang="en-US" sz="1200" dirty="0" smtClean="0">
                <a:latin typeface="メイリオ" pitchFamily="50" charset="-128"/>
                <a:ea typeface="メイリオ" pitchFamily="50" charset="-128"/>
                <a:cs typeface="Times New Roman" pitchFamily="18" charset="0"/>
              </a:rPr>
              <a:t>　この奨励金の支給制度は、支給要件に合致して初めて支給するものであるため、不支給または支給の取消しがなされた場合でも、行政不服審査法に基づく不服申立て、審査請求を行うことはできません。</a:t>
            </a:r>
            <a:endParaRPr lang="en-US" altLang="ja-JP" sz="1200" dirty="0" smtClean="0">
              <a:latin typeface="メイリオ" pitchFamily="50" charset="-128"/>
              <a:ea typeface="メイリオ" pitchFamily="50" charset="-128"/>
              <a:cs typeface="Times New Roman" pitchFamily="18" charset="0"/>
            </a:endParaRPr>
          </a:p>
          <a:p>
            <a:pPr marL="180213" indent="-180213" algn="just" eaLnBrk="0" fontAlgn="base" hangingPunct="0">
              <a:lnSpc>
                <a:spcPts val="8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80213" indent="-180213" algn="just" eaLnBrk="0" fontAlgn="base" hangingPunct="0">
              <a:spcBef>
                <a:spcPct val="0"/>
              </a:spcBef>
              <a:spcAft>
                <a:spcPct val="0"/>
              </a:spcAft>
              <a:tabLst>
                <a:tab pos="265578" algn="l"/>
              </a:tabLst>
            </a:pPr>
            <a:r>
              <a:rPr lang="ja-JP" altLang="en-US" sz="1200" dirty="0" smtClean="0">
                <a:solidFill>
                  <a:schemeClr val="accent2"/>
                </a:solidFill>
                <a:latin typeface="メイリオ" pitchFamily="50" charset="-128"/>
                <a:ea typeface="メイリオ" pitchFamily="50" charset="-128"/>
                <a:cs typeface="Times New Roman" pitchFamily="18" charset="0"/>
              </a:rPr>
              <a:t>★</a:t>
            </a:r>
            <a:r>
              <a:rPr lang="ja-JP" altLang="en-US" sz="1200" dirty="0" smtClean="0">
                <a:latin typeface="メイリオ" pitchFamily="50" charset="-128"/>
                <a:ea typeface="メイリオ" pitchFamily="50" charset="-128"/>
                <a:cs typeface="Times New Roman" pitchFamily="18" charset="0"/>
              </a:rPr>
              <a:t>　この奨励金は国の助成金制度の一つですので、受給した事業主については、国の会計検査の対象となることがあります。対象となった場合はご協力をお願いします。関係書類については、５年間整理保存してください。</a:t>
            </a:r>
            <a:endParaRPr lang="ja-JP" altLang="en-US" sz="1200" dirty="0" smtClean="0">
              <a:latin typeface="メイリオ" pitchFamily="50" charset="-128"/>
              <a:ea typeface="メイリオ" pitchFamily="50" charset="-128"/>
              <a:cs typeface="ＭＳ Ｐゴシック" pitchFamily="50" charset="-128"/>
            </a:endParaRPr>
          </a:p>
        </p:txBody>
      </p:sp>
      <p:sp>
        <p:nvSpPr>
          <p:cNvPr id="26" name="角丸四角形 25"/>
          <p:cNvSpPr/>
          <p:nvPr/>
        </p:nvSpPr>
        <p:spPr>
          <a:xfrm>
            <a:off x="223793" y="6305192"/>
            <a:ext cx="1621032" cy="360001"/>
          </a:xfrm>
          <a:prstGeom prst="roundRect">
            <a:avLst>
              <a:gd name="adj" fmla="val 50000"/>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t"/>
          <a:lstStyle/>
          <a:p>
            <a:pPr algn="ctr"/>
            <a:r>
              <a:rPr lang="ja-JP" altLang="en-US" sz="1700" b="1" dirty="0" smtClean="0">
                <a:solidFill>
                  <a:schemeClr val="bg1"/>
                </a:solidFill>
                <a:latin typeface="メイリオ" pitchFamily="50" charset="-128"/>
                <a:ea typeface="メイリオ" pitchFamily="50" charset="-128"/>
              </a:rPr>
              <a:t>ご注意</a:t>
            </a:r>
            <a:endParaRPr lang="ja-JP" altLang="en-US" sz="1700" b="1" dirty="0">
              <a:solidFill>
                <a:schemeClr val="bg1"/>
              </a:solidFill>
              <a:latin typeface="メイリオ" pitchFamily="50" charset="-128"/>
              <a:ea typeface="メイリオ" pitchFamily="50" charset="-128"/>
            </a:endParaRPr>
          </a:p>
        </p:txBody>
      </p:sp>
      <p:sp>
        <p:nvSpPr>
          <p:cNvPr id="27" name="角丸四角形 26"/>
          <p:cNvSpPr/>
          <p:nvPr/>
        </p:nvSpPr>
        <p:spPr>
          <a:xfrm>
            <a:off x="187499" y="5533567"/>
            <a:ext cx="6480000" cy="532320"/>
          </a:xfrm>
          <a:prstGeom prst="roundRect">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83969" tIns="41985" rIns="83969" bIns="41985" rtlCol="0" anchor="ctr"/>
          <a:lstStyle/>
          <a:p>
            <a:pPr marL="180213" indent="-180213" algn="ctr" eaLnBrk="0" fontAlgn="base" hangingPunct="0">
              <a:lnSpc>
                <a:spcPct val="120000"/>
              </a:lnSpc>
              <a:spcBef>
                <a:spcPct val="0"/>
              </a:spcBef>
              <a:spcAft>
                <a:spcPct val="0"/>
              </a:spcAft>
              <a:tabLst>
                <a:tab pos="265578" algn="l"/>
              </a:tabLst>
            </a:pPr>
            <a:r>
              <a:rPr lang="ja-JP" altLang="en-US" sz="1100" b="1" dirty="0" smtClean="0">
                <a:solidFill>
                  <a:schemeClr val="tx1"/>
                </a:solidFill>
                <a:latin typeface="メイリオ" pitchFamily="50" charset="-128"/>
                <a:ea typeface="メイリオ" pitchFamily="50" charset="-128"/>
                <a:cs typeface="Times New Roman" pitchFamily="18" charset="0"/>
              </a:rPr>
              <a:t>この他にも支給要件や留意点などがありますので、</a:t>
            </a:r>
            <a:endParaRPr lang="en-US" altLang="ja-JP" sz="1100" b="1" dirty="0" smtClean="0">
              <a:solidFill>
                <a:schemeClr val="tx1"/>
              </a:solidFill>
              <a:latin typeface="メイリオ" pitchFamily="50" charset="-128"/>
              <a:ea typeface="メイリオ" pitchFamily="50" charset="-128"/>
              <a:cs typeface="Times New Roman" pitchFamily="18" charset="0"/>
            </a:endParaRPr>
          </a:p>
          <a:p>
            <a:pPr marL="180213" indent="-180213" algn="ctr" eaLnBrk="0" fontAlgn="base" hangingPunct="0">
              <a:lnSpc>
                <a:spcPct val="120000"/>
              </a:lnSpc>
              <a:spcBef>
                <a:spcPct val="0"/>
              </a:spcBef>
              <a:spcAft>
                <a:spcPct val="0"/>
              </a:spcAft>
              <a:tabLst>
                <a:tab pos="265578" algn="l"/>
              </a:tabLst>
            </a:pPr>
            <a:r>
              <a:rPr lang="ja-JP" altLang="en-US" sz="1200" b="1" dirty="0" smtClean="0">
                <a:solidFill>
                  <a:schemeClr val="tx1"/>
                </a:solidFill>
                <a:latin typeface="メイリオ" pitchFamily="50" charset="-128"/>
                <a:ea typeface="メイリオ" pitchFamily="50" charset="-128"/>
                <a:cs typeface="Times New Roman" pitchFamily="18" charset="0"/>
              </a:rPr>
              <a:t>必ず</a:t>
            </a:r>
            <a:r>
              <a:rPr lang="ja-JP" altLang="en-US" sz="1100" b="1" dirty="0" smtClean="0">
                <a:solidFill>
                  <a:schemeClr val="tx1"/>
                </a:solidFill>
                <a:latin typeface="メイリオ" pitchFamily="50" charset="-128"/>
                <a:ea typeface="メイリオ" pitchFamily="50" charset="-128"/>
                <a:cs typeface="Times New Roman" pitchFamily="18" charset="0"/>
              </a:rPr>
              <a:t>お近くの都道府県労働局、ハローワークにお問い合わせください。</a:t>
            </a:r>
            <a:endParaRPr kumimoji="1" lang="ja-JP" altLang="en-US" sz="1100" dirty="0">
              <a:solidFill>
                <a:schemeClr val="tx1"/>
              </a:solidFill>
            </a:endParaRPr>
          </a:p>
        </p:txBody>
      </p:sp>
      <p:graphicFrame>
        <p:nvGraphicFramePr>
          <p:cNvPr id="23" name="表 22"/>
          <p:cNvGraphicFramePr>
            <a:graphicFrameLocks noGrp="1"/>
          </p:cNvGraphicFramePr>
          <p:nvPr/>
        </p:nvGraphicFramePr>
        <p:xfrm>
          <a:off x="226740" y="1482899"/>
          <a:ext cx="6399409" cy="2080260"/>
        </p:xfrm>
        <a:graphic>
          <a:graphicData uri="http://schemas.openxmlformats.org/drawingml/2006/table">
            <a:tbl>
              <a:tblPr firstRow="1" bandRow="1">
                <a:tableStyleId>{5940675A-B579-460E-94D1-54222C63F5DA}</a:tableStyleId>
              </a:tblPr>
              <a:tblGrid>
                <a:gridCol w="468000"/>
                <a:gridCol w="2583753"/>
                <a:gridCol w="871667"/>
                <a:gridCol w="2475989"/>
              </a:tblGrid>
              <a:tr h="216000">
                <a:tc>
                  <a:txBody>
                    <a:bodyPr/>
                    <a:lstStyle/>
                    <a:p>
                      <a:pPr>
                        <a:lnSpc>
                          <a:spcPts val="1000"/>
                        </a:lnSpc>
                      </a:pPr>
                      <a:r>
                        <a:rPr kumimoji="1" lang="ja-JP" altLang="en-US" sz="1050" dirty="0" smtClean="0">
                          <a:latin typeface="メイリオ" pitchFamily="50" charset="-128"/>
                          <a:ea typeface="メイリオ" pitchFamily="50" charset="-128"/>
                        </a:rPr>
                        <a:t>▢</a:t>
                      </a:r>
                      <a:r>
                        <a:rPr kumimoji="1" lang="ja-JP" altLang="en-US" sz="1050" baseline="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1</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「（雇用管理制度等）支給申請書」（様式第７</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２号）</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2</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「定着率確認対象者一覧表」（様式第８</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１号）</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加算支給を希望する場合は、様式第</a:t>
                      </a:r>
                      <a:r>
                        <a:rPr lang="en-US" altLang="ja-JP" sz="800" dirty="0" smtClean="0">
                          <a:latin typeface="メイリオ" pitchFamily="50" charset="-128"/>
                          <a:ea typeface="メイリオ" pitchFamily="50" charset="-128"/>
                        </a:rPr>
                        <a:t>8-2</a:t>
                      </a:r>
                      <a:r>
                        <a:rPr lang="ja-JP" altLang="en-US" sz="800" dirty="0" smtClean="0">
                          <a:latin typeface="メイリオ" pitchFamily="50" charset="-128"/>
                          <a:ea typeface="メイリオ" pitchFamily="50" charset="-128"/>
                        </a:rPr>
                        <a:t>号により確認</a:t>
                      </a:r>
                      <a:endParaRPr kumimoji="1" lang="ja-JP" altLang="en-US" sz="8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3</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「雇用管理制度整備等計画認定通知書」（様式第３</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２号） </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4</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「介護労働者雇用管理責任者」に変更があった場合、その選任・周知の書面</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5</a:t>
                      </a:r>
                      <a:endParaRPr kumimoji="1" lang="ja-JP" altLang="en-US" sz="1050" dirty="0">
                        <a:latin typeface="メイリオ" pitchFamily="50" charset="-128"/>
                        <a:ea typeface="メイリオ" pitchFamily="50" charset="-128"/>
                      </a:endParaRPr>
                    </a:p>
                  </a:txBody>
                  <a:tcPr anchor="ctr">
                    <a:solidFill>
                      <a:schemeClr val="bg1"/>
                    </a:solidFill>
                  </a:tcPr>
                </a:tc>
                <a:tc>
                  <a:txBody>
                    <a:bodyPr/>
                    <a:lstStyle/>
                    <a:p>
                      <a:pPr>
                        <a:lnSpc>
                          <a:spcPts val="1100"/>
                        </a:lnSpc>
                      </a:pPr>
                      <a:r>
                        <a:rPr lang="ja-JP" altLang="en-US" sz="1000" dirty="0" smtClean="0">
                          <a:latin typeface="メイリオ" pitchFamily="50" charset="-128"/>
                          <a:ea typeface="メイリオ" pitchFamily="50" charset="-128"/>
                        </a:rPr>
                        <a:t>導入した雇用管理制度の内容がわかる書類</a:t>
                      </a:r>
                      <a:endParaRPr kumimoji="1" lang="ja-JP" altLang="en-US" sz="1000" dirty="0">
                        <a:latin typeface="メイリオ" pitchFamily="50" charset="-128"/>
                        <a:ea typeface="メイリオ" pitchFamily="50" charset="-128"/>
                      </a:endParaRPr>
                    </a:p>
                  </a:txBody>
                  <a:tcPr marL="45720" marR="45720" anchor="ctr">
                    <a:solidFill>
                      <a:schemeClr val="bg1"/>
                    </a:solidFill>
                  </a:tcPr>
                </a:tc>
                <a:tc gridSpan="2">
                  <a:txBody>
                    <a:bodyPr/>
                    <a:lstStyle/>
                    <a:p>
                      <a:pPr>
                        <a:lnSpc>
                          <a:spcPts val="1100"/>
                        </a:lnSpc>
                      </a:pPr>
                      <a:r>
                        <a:rPr lang="ja-JP" altLang="en-US" sz="800" dirty="0" smtClean="0">
                          <a:latin typeface="メイリオ" pitchFamily="50" charset="-128"/>
                          <a:ea typeface="メイリオ" pitchFamily="50" charset="-128"/>
                        </a:rPr>
                        <a:t>実施した雇用管理制度等の成果物</a:t>
                      </a:r>
                      <a:r>
                        <a:rPr lang="en-US" altLang="ja-JP" sz="800" dirty="0" smtClean="0">
                          <a:latin typeface="メイリオ" pitchFamily="50" charset="-128"/>
                          <a:ea typeface="メイリオ" pitchFamily="50" charset="-128"/>
                        </a:rPr>
                        <a:t>､</a:t>
                      </a:r>
                      <a:r>
                        <a:rPr lang="ja-JP" altLang="en-US" sz="800" dirty="0" smtClean="0">
                          <a:latin typeface="メイリオ" pitchFamily="50" charset="-128"/>
                          <a:ea typeface="メイリオ" pitchFamily="50" charset="-128"/>
                        </a:rPr>
                        <a:t> 官公署に届け出た書類の写しなど</a:t>
                      </a:r>
                      <a:endParaRPr kumimoji="1" lang="ja-JP" altLang="en-US" sz="800" dirty="0">
                        <a:latin typeface="メイリオ" pitchFamily="50" charset="-128"/>
                        <a:ea typeface="メイリオ" pitchFamily="50" charset="-128"/>
                      </a:endParaRPr>
                    </a:p>
                  </a:txBody>
                  <a:tcPr marL="45720" marR="45720" anchor="ctr">
                    <a:solidFill>
                      <a:schemeClr val="bg1"/>
                    </a:solidFill>
                  </a:tcPr>
                </a:tc>
                <a:tc hMerge="1">
                  <a:txBody>
                    <a:bodyPr/>
                    <a:lstStyle/>
                    <a:p>
                      <a:pPr>
                        <a:lnSpc>
                          <a:spcPts val="1593"/>
                        </a:lnSpc>
                      </a:pPr>
                      <a:endParaRPr kumimoji="1" lang="ja-JP" altLang="en-US" sz="800" dirty="0">
                        <a:latin typeface="メイリオ" pitchFamily="50" charset="-128"/>
                        <a:ea typeface="メイリオ" pitchFamily="50" charset="-128"/>
                      </a:endParaRPr>
                    </a:p>
                  </a:txBody>
                  <a:tcPr marL="45720" marR="45720" anchor="b">
                    <a:solidFill>
                      <a:schemeClr val="bg1"/>
                    </a:solidFill>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6</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雇用管理制度等の導入に要した費用の支払いを証明する書類（写）</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7</a:t>
                      </a:r>
                      <a:endParaRPr kumimoji="1" lang="ja-JP" altLang="en-US" sz="1050" dirty="0">
                        <a:latin typeface="メイリオ" pitchFamily="50" charset="-128"/>
                        <a:ea typeface="メイリオ" pitchFamily="50" charset="-128"/>
                      </a:endParaRPr>
                    </a:p>
                  </a:txBody>
                  <a:tcPr anchor="ctr">
                    <a:solidFill>
                      <a:schemeClr val="bg1"/>
                    </a:solidFill>
                  </a:tcPr>
                </a:tc>
                <a:tc gridSpan="2">
                  <a:txBody>
                    <a:bodyPr/>
                    <a:lstStyle/>
                    <a:p>
                      <a:pPr>
                        <a:lnSpc>
                          <a:spcPts val="1100"/>
                        </a:lnSpc>
                      </a:pPr>
                      <a:r>
                        <a:rPr lang="ja-JP" altLang="en-US" sz="1000" dirty="0" smtClean="0">
                          <a:latin typeface="メイリオ" pitchFamily="50" charset="-128"/>
                          <a:ea typeface="メイリオ" pitchFamily="50" charset="-128"/>
                        </a:rPr>
                        <a:t>総勘定元帳（現金科目・預金科目）</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と預金通帳</a:t>
                      </a:r>
                      <a:r>
                        <a:rPr lang="en-US" altLang="ja-JP" sz="1000" dirty="0" smtClean="0">
                          <a:latin typeface="メイリオ" pitchFamily="50" charset="-128"/>
                          <a:ea typeface="メイリオ" pitchFamily="50" charset="-128"/>
                        </a:rPr>
                        <a:t>(</a:t>
                      </a:r>
                      <a:r>
                        <a:rPr lang="ja-JP" altLang="en-US" sz="1000" dirty="0" smtClean="0">
                          <a:latin typeface="メイリオ" pitchFamily="50" charset="-128"/>
                          <a:ea typeface="メイリオ" pitchFamily="50" charset="-128"/>
                        </a:rPr>
                        <a:t>写</a:t>
                      </a:r>
                      <a:r>
                        <a:rPr lang="en-US" altLang="ja-JP" sz="1000" dirty="0" smtClean="0">
                          <a:latin typeface="メイリオ" pitchFamily="50" charset="-128"/>
                          <a:ea typeface="メイリオ" pitchFamily="50" charset="-128"/>
                        </a:rPr>
                        <a:t>)</a:t>
                      </a:r>
                      <a:endParaRPr kumimoji="1" lang="ja-JP" altLang="en-US" sz="1000" dirty="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a:txBody>
                    <a:bodyPr/>
                    <a:lstStyle/>
                    <a:p>
                      <a:pPr marL="0" marR="0" indent="0" algn="l" defTabSz="910552" rtl="0" eaLnBrk="1" fontAlgn="auto" latinLnBrk="0" hangingPunct="1">
                        <a:lnSpc>
                          <a:spcPts val="1100"/>
                        </a:lnSpc>
                        <a:spcBef>
                          <a:spcPts val="0"/>
                        </a:spcBef>
                        <a:spcAft>
                          <a:spcPts val="0"/>
                        </a:spcAft>
                        <a:buClrTx/>
                        <a:buSzTx/>
                        <a:buFontTx/>
                        <a:buNone/>
                        <a:tabLst/>
                        <a:defRPr/>
                      </a:pPr>
                      <a:r>
                        <a:rPr lang="ja-JP" altLang="en-US" sz="800" dirty="0" smtClean="0">
                          <a:latin typeface="メイリオ" pitchFamily="50" charset="-128"/>
                          <a:ea typeface="メイリオ" pitchFamily="50" charset="-128"/>
                        </a:rPr>
                        <a:t>制度等の導入に係る</a:t>
                      </a:r>
                      <a:r>
                        <a:rPr lang="ja-JP" altLang="en-US" sz="800" dirty="0" smtClean="0">
                          <a:solidFill>
                            <a:schemeClr val="tx1"/>
                          </a:solidFill>
                          <a:latin typeface="メイリオ" pitchFamily="50" charset="-128"/>
                          <a:ea typeface="メイリオ" pitchFamily="50" charset="-128"/>
                        </a:rPr>
                        <a:t>支払いについての</a:t>
                      </a:r>
                      <a:r>
                        <a:rPr lang="ja-JP" altLang="en-US" sz="800" dirty="0" smtClean="0">
                          <a:latin typeface="メイリオ" pitchFamily="50" charset="-128"/>
                          <a:ea typeface="メイリオ" pitchFamily="50" charset="-128"/>
                        </a:rPr>
                        <a:t>部分で可</a:t>
                      </a:r>
                      <a:endParaRPr kumimoji="1" lang="ja-JP" altLang="en-US" sz="800" dirty="0" smtClean="0">
                        <a:latin typeface="メイリオ" pitchFamily="50" charset="-128"/>
                        <a:ea typeface="メイリオ" pitchFamily="50" charset="-128"/>
                      </a:endParaRPr>
                    </a:p>
                  </a:txBody>
                  <a:tcPr marL="45720" marR="45720" anchor="ctr">
                    <a:solidFill>
                      <a:schemeClr val="bg1"/>
                    </a:solidFill>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8</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a:lnSpc>
                          <a:spcPts val="1100"/>
                        </a:lnSpc>
                      </a:pPr>
                      <a:r>
                        <a:rPr lang="ja-JP" altLang="en-US" sz="1000" dirty="0" smtClean="0">
                          <a:latin typeface="メイリオ" pitchFamily="50" charset="-128"/>
                          <a:ea typeface="メイリオ" pitchFamily="50" charset="-128"/>
                        </a:rPr>
                        <a:t>雇用管理制度等の見直しを行った場合は、見直しの前後が比較できる書類</a:t>
                      </a:r>
                      <a:endParaRPr kumimoji="1" lang="ja-JP" altLang="en-US" sz="800" dirty="0" smtClean="0">
                        <a:latin typeface="メイリオ" pitchFamily="50" charset="-128"/>
                        <a:ea typeface="メイリオ" pitchFamily="50" charset="-128"/>
                      </a:endParaRPr>
                    </a:p>
                  </a:txBody>
                  <a:tcPr marL="45720" marR="45720" anchor="ctr">
                    <a:solidFill>
                      <a:schemeClr val="bg1"/>
                    </a:solidFill>
                  </a:tcPr>
                </a:tc>
                <a:tc hMerge="1">
                  <a:txBody>
                    <a:bodyPr/>
                    <a:lstStyle/>
                    <a:p>
                      <a:endParaRPr kumimoji="1" lang="ja-JP" altLang="en-US"/>
                    </a:p>
                  </a:txBody>
                  <a:tcPr/>
                </a:tc>
                <a:tc hMerge="1">
                  <a:txBody>
                    <a:bodyPr/>
                    <a:lstStyle/>
                    <a:p>
                      <a:pPr marL="0" marR="0" indent="0" algn="l" defTabSz="910552" rtl="0" eaLnBrk="1" fontAlgn="auto" latinLnBrk="0" hangingPunct="1">
                        <a:lnSpc>
                          <a:spcPct val="100000"/>
                        </a:lnSpc>
                        <a:spcBef>
                          <a:spcPts val="0"/>
                        </a:spcBef>
                        <a:spcAft>
                          <a:spcPts val="0"/>
                        </a:spcAft>
                        <a:buClrTx/>
                        <a:buSzTx/>
                        <a:buFontTx/>
                        <a:buNone/>
                        <a:tabLst/>
                        <a:defRPr/>
                      </a:pPr>
                      <a:endParaRPr kumimoji="1" lang="ja-JP" altLang="en-US" sz="800" dirty="0" smtClean="0">
                        <a:latin typeface="メイリオ" pitchFamily="50" charset="-128"/>
                        <a:ea typeface="メイリオ" pitchFamily="50" charset="-128"/>
                      </a:endParaRPr>
                    </a:p>
                  </a:txBody>
                  <a:tcPr marL="45720" marR="45720" anchor="b">
                    <a:solidFill>
                      <a:schemeClr val="bg1"/>
                    </a:solidFill>
                  </a:tcPr>
                </a:tc>
              </a:tr>
              <a:tr h="216000">
                <a:tc>
                  <a:txBody>
                    <a:bodyPr/>
                    <a:lstStyle/>
                    <a:p>
                      <a:pPr>
                        <a:lnSpc>
                          <a:spcPts val="1000"/>
                        </a:lnSpc>
                      </a:pPr>
                      <a:r>
                        <a:rPr kumimoji="1" lang="ja-JP" altLang="en-US" sz="1050" dirty="0" smtClean="0">
                          <a:latin typeface="メイリオ" pitchFamily="50" charset="-128"/>
                          <a:ea typeface="メイリオ" pitchFamily="50" charset="-128"/>
                        </a:rPr>
                        <a:t>▢ </a:t>
                      </a:r>
                      <a:r>
                        <a:rPr kumimoji="1" lang="en-US" altLang="ja-JP" sz="1050" dirty="0" smtClean="0">
                          <a:latin typeface="メイリオ" pitchFamily="50" charset="-128"/>
                          <a:ea typeface="メイリオ" pitchFamily="50" charset="-128"/>
                        </a:rPr>
                        <a:t>9</a:t>
                      </a:r>
                      <a:endParaRPr kumimoji="1" lang="ja-JP" altLang="en-US" sz="1050" dirty="0">
                        <a:latin typeface="メイリオ" pitchFamily="50" charset="-128"/>
                        <a:ea typeface="メイリオ" pitchFamily="50" charset="-128"/>
                      </a:endParaRPr>
                    </a:p>
                  </a:txBody>
                  <a:tcPr anchor="ctr">
                    <a:solidFill>
                      <a:schemeClr val="bg1"/>
                    </a:solidFill>
                  </a:tcPr>
                </a:tc>
                <a:tc gridSpan="3">
                  <a:txBody>
                    <a:bodyPr/>
                    <a:lstStyle/>
                    <a:p>
                      <a:pPr marL="0" marR="0" indent="0" algn="l" defTabSz="910552" rtl="0" eaLnBrk="1" fontAlgn="auto" latinLnBrk="0" hangingPunct="1">
                        <a:lnSpc>
                          <a:spcPts val="1100"/>
                        </a:lnSpc>
                        <a:spcBef>
                          <a:spcPts val="0"/>
                        </a:spcBef>
                        <a:spcAft>
                          <a:spcPts val="0"/>
                        </a:spcAft>
                        <a:buClrTx/>
                        <a:buSzTx/>
                        <a:buFontTx/>
                        <a:buNone/>
                        <a:tabLst/>
                        <a:defRPr/>
                      </a:pPr>
                      <a:r>
                        <a:rPr lang="ja-JP" altLang="en-US" sz="1000" dirty="0" smtClean="0">
                          <a:latin typeface="メイリオ" pitchFamily="50" charset="-128"/>
                          <a:ea typeface="メイリオ" pitchFamily="50" charset="-128"/>
                        </a:rPr>
                        <a:t>その他管轄労働局長が必要と認める書類 </a:t>
                      </a:r>
                    </a:p>
                  </a:txBody>
                  <a:tcPr marL="45720" marR="45720" anchor="ctr">
                    <a:solidFill>
                      <a:schemeClr val="bg1"/>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76809" y="7212544"/>
            <a:ext cx="6531063" cy="2160000"/>
          </a:xfrm>
          <a:prstGeom prst="roundRect">
            <a:avLst>
              <a:gd name="adj" fmla="val 5130"/>
            </a:avLst>
          </a:prstGeom>
          <a:solidFill>
            <a:srgbClr val="FEF4EC"/>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marL="1783167" indent="-1783167">
              <a:lnSpc>
                <a:spcPts val="1095"/>
              </a:lnSpc>
              <a:tabLst>
                <a:tab pos="1432224" algn="l"/>
                <a:tab pos="1612437" algn="l"/>
                <a:tab pos="1878015" algn="l"/>
              </a:tabLst>
            </a:pPr>
            <a:endParaRPr lang="en-US" altLang="ja-JP" sz="800" spc="-150" dirty="0" smtClean="0">
              <a:solidFill>
                <a:schemeClr val="tx1"/>
              </a:solidFill>
              <a:latin typeface="メイリオ" pitchFamily="50" charset="-128"/>
              <a:ea typeface="メイリオ" pitchFamily="50" charset="-128"/>
            </a:endParaRPr>
          </a:p>
          <a:p>
            <a:pPr marL="1783167" indent="-1783167">
              <a:lnSpc>
                <a:spcPts val="1095"/>
              </a:lnSpc>
              <a:tabLst>
                <a:tab pos="1432224" algn="l"/>
                <a:tab pos="1612437" algn="l"/>
                <a:tab pos="1878015" algn="l"/>
              </a:tabLst>
            </a:pPr>
            <a:endParaRPr lang="en-US" altLang="ja-JP" sz="800" spc="-150" dirty="0" smtClean="0">
              <a:solidFill>
                <a:schemeClr val="tx1"/>
              </a:solidFill>
              <a:latin typeface="メイリオ" pitchFamily="50" charset="-128"/>
              <a:ea typeface="メイリオ" pitchFamily="50" charset="-128"/>
            </a:endParaRPr>
          </a:p>
        </p:txBody>
      </p:sp>
      <p:sp>
        <p:nvSpPr>
          <p:cNvPr id="8" name="角丸四角形 7"/>
          <p:cNvSpPr/>
          <p:nvPr/>
        </p:nvSpPr>
        <p:spPr>
          <a:xfrm>
            <a:off x="188890" y="1093143"/>
            <a:ext cx="6669110" cy="783193"/>
          </a:xfrm>
          <a:prstGeom prst="round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pPr>
              <a:lnSpc>
                <a:spcPts val="1600"/>
              </a:lnSpc>
            </a:pPr>
            <a:r>
              <a:rPr lang="ja-JP" altLang="en-US" sz="1200" b="1" dirty="0" smtClean="0">
                <a:solidFill>
                  <a:srgbClr val="C00000"/>
                </a:solidFill>
                <a:latin typeface="メイリオ" pitchFamily="50" charset="-128"/>
                <a:ea typeface="メイリオ" pitchFamily="50" charset="-128"/>
              </a:rPr>
              <a:t>◆厚生労働省のホームページからダウンロードできます。</a:t>
            </a:r>
            <a:endParaRPr lang="en-US" altLang="ja-JP" sz="1200" b="1" dirty="0" smtClean="0">
              <a:solidFill>
                <a:srgbClr val="C00000"/>
              </a:solidFill>
              <a:latin typeface="メイリオ" pitchFamily="50" charset="-128"/>
              <a:ea typeface="メイリオ" pitchFamily="50" charset="-128"/>
            </a:endParaRPr>
          </a:p>
          <a:p>
            <a:pPr>
              <a:lnSpc>
                <a:spcPts val="1600"/>
              </a:lnSpc>
            </a:pPr>
            <a:r>
              <a:rPr lang="ja-JP" altLang="en-US" sz="1200" dirty="0" smtClean="0">
                <a:latin typeface="メイリオ" pitchFamily="50" charset="-128"/>
                <a:ea typeface="メイリオ" pitchFamily="50" charset="-128"/>
              </a:rPr>
              <a:t>　</a:t>
            </a:r>
            <a:r>
              <a:rPr lang="en-US" altLang="ja-JP" sz="1200" dirty="0" smtClean="0">
                <a:latin typeface="メイリオ" pitchFamily="50" charset="-128"/>
                <a:ea typeface="メイリオ" pitchFamily="50" charset="-128"/>
                <a:cs typeface="Times New Roman" pitchFamily="18" charset="0"/>
                <a:hlinkClick r:id="rId2"/>
              </a:rPr>
              <a:t>http://www.mhlw.go.jp/general/seido/josei/kyufukin/e-top.html </a:t>
            </a:r>
            <a:endParaRPr lang="en-US" altLang="ja-JP" sz="1200" dirty="0" smtClean="0">
              <a:latin typeface="メイリオ" pitchFamily="50" charset="-128"/>
              <a:ea typeface="メイリオ" pitchFamily="50" charset="-128"/>
              <a:cs typeface="Times New Roman" pitchFamily="18" charset="0"/>
            </a:endParaRPr>
          </a:p>
          <a:p>
            <a:pPr>
              <a:lnSpc>
                <a:spcPts val="1600"/>
              </a:lnSpc>
            </a:pPr>
            <a:r>
              <a:rPr lang="ja-JP" altLang="en-US" sz="900" dirty="0" smtClean="0">
                <a:latin typeface="メイリオ" pitchFamily="50" charset="-128"/>
                <a:ea typeface="メイリオ" pitchFamily="50" charset="-128"/>
                <a:cs typeface="Times New Roman" pitchFamily="18" charset="0"/>
              </a:rPr>
              <a:t>　トップページ → 分野別の政策「雇用」→ 施策情報「助成金」 → その他の助成金「介護労働者の雇用管理改善等」</a:t>
            </a:r>
            <a:r>
              <a:rPr lang="ja-JP" altLang="en-US" dirty="0" smtClean="0">
                <a:latin typeface="メイリオ" pitchFamily="50" charset="-128"/>
                <a:ea typeface="メイリオ" pitchFamily="50" charset="-128"/>
              </a:rPr>
              <a:t>　</a:t>
            </a:r>
            <a:endParaRPr lang="ja-JP" altLang="en-US" dirty="0">
              <a:latin typeface="メイリオ" pitchFamily="50" charset="-128"/>
              <a:ea typeface="メイリオ" pitchFamily="50" charset="-128"/>
            </a:endParaRPr>
          </a:p>
        </p:txBody>
      </p:sp>
      <p:sp>
        <p:nvSpPr>
          <p:cNvPr id="6" name="角丸四角形 5"/>
          <p:cNvSpPr/>
          <p:nvPr/>
        </p:nvSpPr>
        <p:spPr>
          <a:xfrm>
            <a:off x="194397" y="2200276"/>
            <a:ext cx="6516000" cy="4578796"/>
          </a:xfrm>
          <a:prstGeom prst="roundRect">
            <a:avLst>
              <a:gd name="adj" fmla="val 5130"/>
            </a:avLst>
          </a:prstGeom>
          <a:solidFill>
            <a:srgbClr val="FEF4EC"/>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054" tIns="45527" rIns="91054" bIns="45527" rtlCol="0" anchor="ctr"/>
          <a:lstStyle/>
          <a:p>
            <a:pPr marL="1783167" indent="-1783167">
              <a:lnSpc>
                <a:spcPts val="1095"/>
              </a:lnSpc>
              <a:tabLst>
                <a:tab pos="1432224" algn="l"/>
                <a:tab pos="1612437" algn="l"/>
                <a:tab pos="1878015" algn="l"/>
              </a:tabLst>
            </a:pPr>
            <a:endParaRPr lang="en-US" altLang="ja-JP" sz="800" spc="-150" dirty="0" smtClean="0">
              <a:solidFill>
                <a:schemeClr val="tx1"/>
              </a:solidFill>
              <a:latin typeface="メイリオ" pitchFamily="50" charset="-128"/>
              <a:ea typeface="メイリオ" pitchFamily="50" charset="-128"/>
            </a:endParaRPr>
          </a:p>
          <a:p>
            <a:pPr marL="1783167" indent="-1783167">
              <a:lnSpc>
                <a:spcPts val="1095"/>
              </a:lnSpc>
              <a:tabLst>
                <a:tab pos="1432224" algn="l"/>
                <a:tab pos="1612437" algn="l"/>
                <a:tab pos="1878015" algn="l"/>
              </a:tabLst>
            </a:pPr>
            <a:endParaRPr lang="en-US" altLang="ja-JP" sz="800" spc="-150" dirty="0" smtClean="0">
              <a:solidFill>
                <a:schemeClr val="tx1"/>
              </a:solidFill>
              <a:latin typeface="メイリオ" pitchFamily="50" charset="-128"/>
              <a:ea typeface="メイリオ" pitchFamily="50" charset="-128"/>
            </a:endParaRPr>
          </a:p>
        </p:txBody>
      </p:sp>
      <p:grpSp>
        <p:nvGrpSpPr>
          <p:cNvPr id="12" name="グループ化 11"/>
          <p:cNvGrpSpPr/>
          <p:nvPr/>
        </p:nvGrpSpPr>
        <p:grpSpPr>
          <a:xfrm>
            <a:off x="132122" y="2008918"/>
            <a:ext cx="6591774" cy="7623009"/>
            <a:chOff x="194484" y="5789939"/>
            <a:chExt cx="6706149" cy="4417800"/>
          </a:xfrm>
        </p:grpSpPr>
        <p:sp>
          <p:nvSpPr>
            <p:cNvPr id="13" name="正方形/長方形 12"/>
            <p:cNvSpPr/>
            <p:nvPr/>
          </p:nvSpPr>
          <p:spPr>
            <a:xfrm>
              <a:off x="194484" y="6042863"/>
              <a:ext cx="6706149" cy="4164876"/>
            </a:xfrm>
            <a:prstGeom prst="rect">
              <a:avLst/>
            </a:prstGeom>
          </p:spPr>
          <p:txBody>
            <a:bodyPr wrap="square">
              <a:spAutoFit/>
            </a:bodyPr>
            <a:lstStyle/>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Times New Roman" pitchFamily="18" charset="0"/>
                </a:rPr>
                <a:t>この奨励金に関するお問い合わせ</a:t>
              </a:r>
              <a:endParaRPr lang="en-US" altLang="ja-JP" sz="1200" b="1" dirty="0" smtClean="0">
                <a:latin typeface="メイリオ" pitchFamily="50" charset="-128"/>
                <a:ea typeface="メイリオ" pitchFamily="50" charset="-128"/>
                <a:cs typeface="Times New Roman" pitchFamily="18" charset="0"/>
              </a:endParaRPr>
            </a:p>
            <a:p>
              <a:pPr eaLnBrk="0" fontAlgn="base" hangingPunct="0">
                <a:lnSpc>
                  <a:spcPct val="150000"/>
                </a:lnSpc>
                <a:spcBef>
                  <a:spcPct val="0"/>
                </a:spcBef>
                <a:spcAft>
                  <a:spcPct val="0"/>
                </a:spcAft>
                <a:tabLst>
                  <a:tab pos="265578" algn="l"/>
                </a:tabLst>
              </a:pPr>
              <a:r>
                <a:rPr lang="ja-JP" altLang="en-US" sz="1200" dirty="0" smtClean="0">
                  <a:latin typeface="メイリオ" pitchFamily="50" charset="-128"/>
                  <a:ea typeface="メイリオ" pitchFamily="50" charset="-128"/>
                  <a:cs typeface="Times New Roman" pitchFamily="18" charset="0"/>
                </a:rPr>
                <a:t>　　　</a:t>
              </a:r>
              <a:r>
                <a:rPr lang="ja-JP" altLang="en-US" sz="1100" dirty="0" smtClean="0">
                  <a:latin typeface="メイリオ" pitchFamily="50" charset="-128"/>
                  <a:ea typeface="メイリオ" pitchFamily="50" charset="-128"/>
                  <a:cs typeface="Times New Roman" pitchFamily="18" charset="0"/>
                </a:rPr>
                <a:t>都道府県労働局 </a:t>
              </a:r>
              <a:r>
                <a:rPr lang="en-US" altLang="ja-JP" sz="1100" dirty="0" smtClean="0">
                  <a:latin typeface="メイリオ" pitchFamily="50" charset="-128"/>
                  <a:ea typeface="メイリオ" pitchFamily="50" charset="-128"/>
                  <a:cs typeface="Times New Roman" pitchFamily="18" charset="0"/>
                </a:rPr>
                <a:t>(</a:t>
              </a:r>
              <a:r>
                <a:rPr lang="en-US" altLang="ja-JP" sz="1100" dirty="0" smtClean="0">
                  <a:latin typeface="メイリオ" pitchFamily="50" charset="-128"/>
                  <a:ea typeface="メイリオ" pitchFamily="50" charset="-128"/>
                  <a:cs typeface="Times New Roman" pitchFamily="18" charset="0"/>
                  <a:hlinkClick r:id="rId3"/>
                </a:rPr>
                <a:t>http://www.mhlw.go.jp/link/index.html#roudoukyoku</a:t>
              </a:r>
              <a:r>
                <a:rPr lang="en-US" altLang="ja-JP" sz="1100" dirty="0" smtClean="0">
                  <a:latin typeface="メイリオ" pitchFamily="50" charset="-128"/>
                  <a:ea typeface="メイリオ" pitchFamily="50" charset="-128"/>
                  <a:cs typeface="Times New Roman" pitchFamily="18" charset="0"/>
                </a:rPr>
                <a:t>)</a:t>
              </a:r>
            </a:p>
            <a:p>
              <a:pPr eaLnBrk="0" fontAlgn="base" hangingPunct="0">
                <a:lnSpc>
                  <a:spcPct val="150000"/>
                </a:lnSpc>
                <a:spcBef>
                  <a:spcPct val="0"/>
                </a:spcBef>
                <a:spcAft>
                  <a:spcPct val="0"/>
                </a:spcAft>
                <a:tabLst>
                  <a:tab pos="265578" algn="l"/>
                </a:tabLst>
              </a:pPr>
              <a:r>
                <a:rPr lang="ja-JP" altLang="en-US" sz="1100" dirty="0" smtClean="0">
                  <a:latin typeface="メイリオ" pitchFamily="50" charset="-128"/>
                  <a:ea typeface="メイリオ" pitchFamily="50" charset="-128"/>
                  <a:cs typeface="Times New Roman" pitchFamily="18" charset="0"/>
                </a:rPr>
                <a:t>　　　 ハローワーク（公共職業安定所）（</a:t>
              </a:r>
              <a:r>
                <a:rPr lang="en-US" altLang="ja-JP" sz="1100" dirty="0" smtClean="0">
                  <a:latin typeface="メイリオ" pitchFamily="50" charset="-128"/>
                  <a:ea typeface="メイリオ" pitchFamily="50" charset="-128"/>
                  <a:cs typeface="Times New Roman" pitchFamily="18" charset="0"/>
                  <a:hlinkClick r:id="rId4"/>
                </a:rPr>
                <a:t>http://www.mhlw.go.jp/kyujin/hwmap.html</a:t>
              </a:r>
              <a:r>
                <a:rPr lang="ja-JP" altLang="en-US" sz="1100" dirty="0" smtClean="0">
                  <a:latin typeface="メイリオ" pitchFamily="50" charset="-128"/>
                  <a:ea typeface="メイリオ" pitchFamily="50" charset="-128"/>
                  <a:cs typeface="Times New Roman" pitchFamily="18" charset="0"/>
                </a:rPr>
                <a:t>）</a:t>
              </a:r>
              <a:endParaRPr lang="en-US" altLang="ja-JP" sz="1100" dirty="0" smtClean="0">
                <a:latin typeface="メイリオ" pitchFamily="50" charset="-128"/>
                <a:ea typeface="メイリオ" pitchFamily="50" charset="-128"/>
                <a:cs typeface="Times New Roman" pitchFamily="18" charset="0"/>
              </a:endParaRPr>
            </a:p>
            <a:p>
              <a:pPr marL="986432" eaLnBrk="0" fontAlgn="base" hangingPunct="0">
                <a:lnSpc>
                  <a:spcPts val="1200"/>
                </a:lnSpc>
                <a:spcBef>
                  <a:spcPct val="0"/>
                </a:spcBef>
                <a:spcAft>
                  <a:spcPct val="0"/>
                </a:spcAft>
                <a:tabLst>
                  <a:tab pos="265578" algn="l"/>
                </a:tabLst>
              </a:pPr>
              <a:r>
                <a:rPr lang="ja-JP" altLang="en-US" sz="1200" dirty="0" smtClean="0">
                  <a:latin typeface="メイリオ" pitchFamily="50" charset="-128"/>
                  <a:ea typeface="メイリオ" pitchFamily="50" charset="-128"/>
                  <a:cs typeface="Times New Roman" pitchFamily="18" charset="0"/>
                </a:rPr>
                <a:t>　</a:t>
              </a:r>
              <a:endParaRPr lang="ja-JP" altLang="en-US" sz="1200" dirty="0" smtClean="0">
                <a:latin typeface="メイリオ" pitchFamily="50" charset="-128"/>
                <a:ea typeface="メイリオ" pitchFamily="50" charset="-128"/>
                <a:cs typeface="ＭＳ Ｐゴシック" pitchFamily="50" charset="-128"/>
              </a:endParaRPr>
            </a:p>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Times New Roman" pitchFamily="18" charset="0"/>
                </a:rPr>
                <a:t>介護福祉機器に関するお問い合わせ</a:t>
              </a:r>
              <a:endParaRPr lang="en-US" altLang="ja-JP" sz="1200" b="1" dirty="0" smtClean="0">
                <a:latin typeface="メイリオ" pitchFamily="50" charset="-128"/>
                <a:ea typeface="メイリオ" pitchFamily="50" charset="-128"/>
                <a:cs typeface="Times New Roman" pitchFamily="18" charset="0"/>
              </a:endParaRPr>
            </a:p>
            <a:p>
              <a:pPr eaLnBrk="0" fontAlgn="base" hangingPunct="0">
                <a:lnSpc>
                  <a:spcPct val="150000"/>
                </a:lnSpc>
                <a:spcBef>
                  <a:spcPct val="0"/>
                </a:spcBef>
                <a:spcAft>
                  <a:spcPct val="0"/>
                </a:spcAft>
                <a:tabLst>
                  <a:tab pos="265578" algn="l"/>
                </a:tabLst>
              </a:pPr>
              <a:r>
                <a:rPr lang="ja-JP" altLang="en-US" sz="1200" dirty="0" smtClean="0">
                  <a:latin typeface="メイリオ" pitchFamily="50" charset="-128"/>
                  <a:ea typeface="メイリオ" pitchFamily="50" charset="-128"/>
                  <a:cs typeface="Times New Roman" pitchFamily="18" charset="0"/>
                </a:rPr>
                <a:t>　　　</a:t>
              </a:r>
              <a:r>
                <a:rPr lang="ja-JP" altLang="en-US" sz="1100" dirty="0" smtClean="0">
                  <a:latin typeface="メイリオ" pitchFamily="50" charset="-128"/>
                  <a:ea typeface="メイリオ" pitchFamily="50" charset="-128"/>
                  <a:cs typeface="Times New Roman" pitchFamily="18" charset="0"/>
                </a:rPr>
                <a:t>財団法人テクノエイド協会 </a:t>
              </a:r>
              <a:r>
                <a:rPr lang="en-US" altLang="ja-JP" sz="1100" dirty="0" smtClean="0">
                  <a:latin typeface="メイリオ" pitchFamily="50" charset="-128"/>
                  <a:ea typeface="メイリオ" pitchFamily="50" charset="-128"/>
                  <a:cs typeface="Times New Roman" pitchFamily="18" charset="0"/>
                </a:rPr>
                <a:t>(</a:t>
              </a:r>
              <a:r>
                <a:rPr lang="en-US" altLang="ja-JP" sz="1100" dirty="0" smtClean="0">
                  <a:latin typeface="メイリオ" pitchFamily="50" charset="-128"/>
                  <a:ea typeface="メイリオ" pitchFamily="50" charset="-128"/>
                  <a:cs typeface="Times New Roman" pitchFamily="18" charset="0"/>
                  <a:hlinkClick r:id="rId5"/>
                </a:rPr>
                <a:t>http://www.techno-aids.or.jp/</a:t>
              </a:r>
              <a:r>
                <a:rPr lang="en-US" altLang="ja-JP" sz="1100" dirty="0" smtClean="0">
                  <a:latin typeface="メイリオ" pitchFamily="50" charset="-128"/>
                  <a:ea typeface="メイリオ" pitchFamily="50" charset="-128"/>
                  <a:cs typeface="Times New Roman" pitchFamily="18" charset="0"/>
                </a:rPr>
                <a:t>)</a:t>
              </a:r>
              <a:r>
                <a:rPr lang="ja-JP" altLang="en-US" sz="1100" dirty="0" smtClean="0">
                  <a:latin typeface="メイリオ" pitchFamily="50" charset="-128"/>
                  <a:ea typeface="メイリオ" pitchFamily="50" charset="-128"/>
                  <a:cs typeface="Times New Roman" pitchFamily="18" charset="0"/>
                </a:rPr>
                <a:t>　</a:t>
              </a:r>
            </a:p>
            <a:p>
              <a:pPr eaLnBrk="0" fontAlgn="base" hangingPunct="0">
                <a:lnSpc>
                  <a:spcPct val="150000"/>
                </a:lnSpc>
                <a:spcBef>
                  <a:spcPct val="0"/>
                </a:spcBef>
                <a:spcAft>
                  <a:spcPct val="0"/>
                </a:spcAft>
                <a:tabLst>
                  <a:tab pos="265578" algn="l"/>
                </a:tabLst>
              </a:pPr>
              <a:r>
                <a:rPr lang="ja-JP" altLang="en-US" sz="1100" dirty="0" smtClean="0">
                  <a:latin typeface="メイリオ" pitchFamily="50" charset="-128"/>
                  <a:ea typeface="メイリオ" pitchFamily="50" charset="-128"/>
                  <a:cs typeface="Times New Roman" pitchFamily="18" charset="0"/>
                </a:rPr>
                <a:t>　　　 社団法人日本福祉用具供給協会 </a:t>
              </a:r>
              <a:r>
                <a:rPr lang="en-US" altLang="ja-JP" sz="1100" dirty="0" smtClean="0">
                  <a:latin typeface="メイリオ" pitchFamily="50" charset="-128"/>
                  <a:ea typeface="メイリオ" pitchFamily="50" charset="-128"/>
                  <a:cs typeface="Times New Roman" pitchFamily="18" charset="0"/>
                </a:rPr>
                <a:t>(</a:t>
              </a:r>
              <a:r>
                <a:rPr lang="en-US" altLang="ja-JP" sz="1100" dirty="0" smtClean="0">
                  <a:latin typeface="メイリオ" pitchFamily="50" charset="-128"/>
                  <a:ea typeface="メイリオ" pitchFamily="50" charset="-128"/>
                  <a:cs typeface="Times New Roman" pitchFamily="18" charset="0"/>
                  <a:hlinkClick r:id="rId6"/>
                </a:rPr>
                <a:t>http://www.fukushiyogu.or.jp/</a:t>
              </a:r>
              <a:r>
                <a:rPr lang="en-US" altLang="ja-JP" sz="1100" dirty="0" smtClean="0">
                  <a:latin typeface="メイリオ" pitchFamily="50" charset="-128"/>
                  <a:ea typeface="メイリオ" pitchFamily="50" charset="-128"/>
                  <a:cs typeface="Times New Roman" pitchFamily="18" charset="0"/>
                </a:rPr>
                <a:t>)</a:t>
              </a:r>
              <a:r>
                <a:rPr lang="ja-JP" altLang="en-US" sz="1100" dirty="0" smtClean="0">
                  <a:latin typeface="メイリオ" pitchFamily="50" charset="-128"/>
                  <a:ea typeface="メイリオ" pitchFamily="50" charset="-128"/>
                  <a:cs typeface="Times New Roman" pitchFamily="18" charset="0"/>
                </a:rPr>
                <a:t>　</a:t>
              </a:r>
              <a:endParaRPr lang="en-US" altLang="ja-JP" sz="1100" dirty="0" smtClean="0">
                <a:latin typeface="メイリオ" pitchFamily="50" charset="-128"/>
                <a:ea typeface="メイリオ" pitchFamily="50" charset="-128"/>
                <a:cs typeface="Times New Roman" pitchFamily="18" charset="0"/>
              </a:endParaRPr>
            </a:p>
            <a:p>
              <a:pPr eaLnBrk="0" fontAlgn="base" hangingPunct="0">
                <a:lnSpc>
                  <a:spcPct val="150000"/>
                </a:lnSpc>
                <a:spcBef>
                  <a:spcPct val="0"/>
                </a:spcBef>
                <a:spcAft>
                  <a:spcPct val="0"/>
                </a:spcAft>
                <a:tabLst>
                  <a:tab pos="265578" algn="l"/>
                </a:tabLst>
              </a:pPr>
              <a:r>
                <a:rPr lang="ja-JP" altLang="en-US" sz="1100" dirty="0" smtClean="0">
                  <a:latin typeface="メイリオ" pitchFamily="50" charset="-128"/>
                  <a:ea typeface="メイリオ" pitchFamily="50" charset="-128"/>
                  <a:cs typeface="Times New Roman" pitchFamily="18" charset="0"/>
                </a:rPr>
                <a:t>　　　 日本福祉用具・生活支援用具協会 </a:t>
              </a:r>
              <a:r>
                <a:rPr lang="en-US" altLang="ja-JP" sz="1100" dirty="0" smtClean="0">
                  <a:latin typeface="メイリオ" pitchFamily="50" charset="-128"/>
                  <a:ea typeface="メイリオ" pitchFamily="50" charset="-128"/>
                  <a:cs typeface="Times New Roman" pitchFamily="18" charset="0"/>
                </a:rPr>
                <a:t>(</a:t>
              </a:r>
              <a:r>
                <a:rPr lang="en-US" altLang="ja-JP" sz="1100" dirty="0" smtClean="0">
                  <a:latin typeface="メイリオ" pitchFamily="50" charset="-128"/>
                  <a:ea typeface="メイリオ" pitchFamily="50" charset="-128"/>
                  <a:cs typeface="Times New Roman" pitchFamily="18" charset="0"/>
                  <a:hlinkClick r:id="rId7"/>
                </a:rPr>
                <a:t>http://www.jaspa.gr.jp/</a:t>
              </a:r>
              <a:r>
                <a:rPr lang="en-US" altLang="ja-JP" sz="1100" dirty="0" smtClean="0">
                  <a:latin typeface="メイリオ" pitchFamily="50" charset="-128"/>
                  <a:ea typeface="メイリオ" pitchFamily="50" charset="-128"/>
                  <a:cs typeface="Times New Roman" pitchFamily="18" charset="0"/>
                </a:rPr>
                <a:t>)</a:t>
              </a:r>
              <a:r>
                <a:rPr lang="ja-JP" altLang="en-US" sz="1100" dirty="0" smtClean="0">
                  <a:latin typeface="メイリオ" pitchFamily="50" charset="-128"/>
                  <a:ea typeface="メイリオ" pitchFamily="50" charset="-128"/>
                  <a:cs typeface="Times New Roman" pitchFamily="18" charset="0"/>
                </a:rPr>
                <a:t>　</a:t>
              </a:r>
              <a:endParaRPr lang="en-US" altLang="ja-JP" sz="1100" dirty="0" smtClean="0">
                <a:latin typeface="メイリオ" pitchFamily="50" charset="-128"/>
                <a:ea typeface="メイリオ" pitchFamily="50" charset="-128"/>
                <a:cs typeface="Times New Roman" pitchFamily="18" charset="0"/>
              </a:endParaRPr>
            </a:p>
            <a:p>
              <a:pPr marL="986432" eaLnBrk="0" fontAlgn="base" hangingPunct="0">
                <a:lnSpc>
                  <a:spcPts val="12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ＭＳ Ｐゴシック" pitchFamily="50" charset="-128"/>
                </a:rPr>
                <a:t>介護福祉機器の保守契約について</a:t>
              </a:r>
              <a:endParaRPr lang="en-US" altLang="ja-JP" sz="1200" b="1"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r>
                <a:rPr lang="ja-JP" altLang="en-US" sz="1200" dirty="0" smtClean="0">
                  <a:latin typeface="メイリオ" pitchFamily="50" charset="-128"/>
                  <a:ea typeface="メイリオ" pitchFamily="50" charset="-128"/>
                  <a:cs typeface="ＭＳ Ｐゴシック" pitchFamily="50" charset="-128"/>
                </a:rPr>
                <a:t>　　　</a:t>
              </a:r>
              <a:r>
                <a:rPr lang="ja-JP" altLang="en-US" sz="1100" dirty="0" smtClean="0">
                  <a:latin typeface="メイリオ" pitchFamily="50" charset="-128"/>
                  <a:ea typeface="メイリオ" pitchFamily="50" charset="-128"/>
                  <a:cs typeface="ＭＳ Ｐゴシック" pitchFamily="50" charset="-128"/>
                </a:rPr>
                <a:t>介護福祉機器の各メーカー</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ts val="12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ＭＳ Ｐゴシック" pitchFamily="50" charset="-128"/>
                </a:rPr>
                <a:t>導入機器の使用の徹底を図るための研修について</a:t>
              </a:r>
              <a:endParaRPr lang="en-US" altLang="ja-JP" sz="1200" b="1"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r>
                <a:rPr lang="ja-JP" altLang="en-US" sz="1200" dirty="0" smtClean="0">
                  <a:latin typeface="メイリオ" pitchFamily="50" charset="-128"/>
                  <a:ea typeface="メイリオ" pitchFamily="50" charset="-128"/>
                  <a:cs typeface="ＭＳ Ｐゴシック" pitchFamily="50" charset="-128"/>
                </a:rPr>
                <a:t>　　　</a:t>
              </a:r>
              <a:r>
                <a:rPr lang="ja-JP" altLang="en-US" sz="1100" dirty="0" smtClean="0">
                  <a:latin typeface="メイリオ" pitchFamily="50" charset="-128"/>
                  <a:ea typeface="メイリオ" pitchFamily="50" charset="-128"/>
                  <a:cs typeface="ＭＳ Ｐゴシック" pitchFamily="50" charset="-128"/>
                </a:rPr>
                <a:t>介護福祉機器の各メーカー、財団法人テクノエイド協会</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ts val="1200"/>
                </a:lnSpc>
                <a:spcBef>
                  <a:spcPct val="0"/>
                </a:spcBef>
                <a:spcAft>
                  <a:spcPct val="0"/>
                </a:spcAft>
                <a:tabLst>
                  <a:tab pos="265578" algn="l"/>
                </a:tabLst>
              </a:pPr>
              <a:endParaRPr lang="en-US" altLang="ja-JP" sz="1200" b="1" dirty="0" smtClean="0">
                <a:solidFill>
                  <a:schemeClr val="tx2">
                    <a:lumMod val="50000"/>
                  </a:schemeClr>
                </a:solidFill>
                <a:latin typeface="メイリオ" pitchFamily="50" charset="-128"/>
                <a:ea typeface="メイリオ" pitchFamily="50" charset="-128"/>
                <a:cs typeface="Times New Roman" pitchFamily="18" charset="0"/>
              </a:endParaRPr>
            </a:p>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Times New Roman" pitchFamily="18" charset="0"/>
                </a:rPr>
                <a:t>介護情報全般・雇用管理改善相談援助などに関するお問い合わせ</a:t>
              </a:r>
              <a:endParaRPr lang="en-US" altLang="ja-JP" sz="1200" b="1" dirty="0" smtClean="0">
                <a:latin typeface="メイリオ" pitchFamily="50" charset="-128"/>
                <a:ea typeface="メイリオ" pitchFamily="50" charset="-128"/>
                <a:cs typeface="Times New Roman" pitchFamily="18" charset="0"/>
              </a:endParaRPr>
            </a:p>
            <a:p>
              <a:pPr eaLnBrk="0" fontAlgn="base" hangingPunct="0">
                <a:lnSpc>
                  <a:spcPct val="150000"/>
                </a:lnSpc>
                <a:spcBef>
                  <a:spcPct val="0"/>
                </a:spcBef>
                <a:spcAft>
                  <a:spcPct val="0"/>
                </a:spcAft>
                <a:tabLst>
                  <a:tab pos="265578" algn="l"/>
                </a:tabLst>
              </a:pPr>
              <a:r>
                <a:rPr lang="ja-JP" altLang="en-US" sz="1200" dirty="0" smtClean="0">
                  <a:latin typeface="メイリオ" pitchFamily="50" charset="-128"/>
                  <a:ea typeface="メイリオ" pitchFamily="50" charset="-128"/>
                  <a:cs typeface="Times New Roman" pitchFamily="18" charset="0"/>
                </a:rPr>
                <a:t>　</a:t>
              </a:r>
              <a:r>
                <a:rPr lang="ja-JP" altLang="en-US" sz="1200" dirty="0" smtClean="0">
                  <a:latin typeface="HG丸ｺﾞｼｯｸM-PRO" pitchFamily="50" charset="-128"/>
                  <a:ea typeface="HG丸ｺﾞｼｯｸM-PRO" pitchFamily="50" charset="-128"/>
                  <a:cs typeface="Times New Roman" pitchFamily="18" charset="0"/>
                </a:rPr>
                <a:t>　　</a:t>
              </a:r>
              <a:r>
                <a:rPr lang="ja-JP" altLang="en-US" sz="1100" dirty="0" smtClean="0">
                  <a:latin typeface="メイリオ" pitchFamily="50" charset="-128"/>
                  <a:ea typeface="メイリオ" pitchFamily="50" charset="-128"/>
                  <a:cs typeface="Times New Roman" pitchFamily="18" charset="0"/>
                </a:rPr>
                <a:t>財団法人介護労働安定センター </a:t>
              </a:r>
              <a:r>
                <a:rPr lang="en-US" altLang="ja-JP" sz="1100" dirty="0" smtClean="0">
                  <a:latin typeface="メイリオ" pitchFamily="50" charset="-128"/>
                  <a:ea typeface="メイリオ" pitchFamily="50" charset="-128"/>
                  <a:cs typeface="Times New Roman" pitchFamily="18" charset="0"/>
                </a:rPr>
                <a:t>(</a:t>
              </a:r>
              <a:r>
                <a:rPr lang="en-US" altLang="ja-JP" sz="1100" dirty="0" smtClean="0">
                  <a:latin typeface="メイリオ" pitchFamily="50" charset="-128"/>
                  <a:ea typeface="メイリオ" pitchFamily="50" charset="-128"/>
                  <a:cs typeface="Times New Roman" pitchFamily="18" charset="0"/>
                  <a:hlinkClick r:id="rId8"/>
                </a:rPr>
                <a:t>http://www.kaigo-center.or.jp/center/</a:t>
              </a:r>
              <a:r>
                <a:rPr lang="en-US" altLang="ja-JP" sz="1100" dirty="0" smtClean="0">
                  <a:latin typeface="メイリオ" pitchFamily="50" charset="-128"/>
                  <a:ea typeface="メイリオ" pitchFamily="50" charset="-128"/>
                  <a:cs typeface="Times New Roman" pitchFamily="18" charset="0"/>
                </a:rPr>
                <a:t>)</a:t>
              </a:r>
              <a:r>
                <a:rPr lang="ja-JP" altLang="en-US" sz="1100" dirty="0" smtClean="0">
                  <a:latin typeface="メイリオ" pitchFamily="50" charset="-128"/>
                  <a:ea typeface="メイリオ" pitchFamily="50" charset="-128"/>
                  <a:cs typeface="Times New Roman" pitchFamily="18" charset="0"/>
                </a:rPr>
                <a:t>　</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endParaRPr lang="en-US" altLang="ja-JP" sz="1100" dirty="0" smtClean="0">
                <a:latin typeface="メイリオ" pitchFamily="50" charset="-128"/>
                <a:ea typeface="メイリオ" pitchFamily="50" charset="-128"/>
                <a:cs typeface="ＭＳ Ｐゴシック" pitchFamily="50" charset="-128"/>
              </a:endParaRPr>
            </a:p>
            <a:p>
              <a:pPr marL="3480968" eaLnBrk="0" fontAlgn="base" hangingPunct="0">
                <a:lnSpc>
                  <a:spcPct val="150000"/>
                </a:lnSpc>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3480968" eaLnBrk="0" fontAlgn="base" hangingPunct="0">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3480968" eaLnBrk="0" fontAlgn="base" hangingPunct="0">
                <a:spcBef>
                  <a:spcPct val="0"/>
                </a:spcBef>
                <a:spcAft>
                  <a:spcPct val="0"/>
                </a:spcAft>
                <a:tabLst>
                  <a:tab pos="265578" algn="l"/>
                </a:tabLst>
              </a:pPr>
              <a:endParaRPr lang="ja-JP" altLang="en-US" sz="1200" dirty="0" smtClean="0">
                <a:latin typeface="メイリオ" pitchFamily="50" charset="-128"/>
                <a:ea typeface="メイリオ" pitchFamily="50" charset="-128"/>
                <a:cs typeface="ＭＳ Ｐゴシック" pitchFamily="50" charset="-128"/>
              </a:endParaRPr>
            </a:p>
            <a:p>
              <a:pPr marL="177800" indent="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cs typeface="ＭＳ Ｐゴシック" pitchFamily="50" charset="-128"/>
                </a:rPr>
                <a:t>腰痛予防の講習について</a:t>
              </a:r>
              <a:endParaRPr lang="en-US" altLang="ja-JP" sz="1200" b="1" dirty="0" smtClean="0">
                <a:latin typeface="メイリオ" pitchFamily="50" charset="-128"/>
                <a:ea typeface="メイリオ" pitchFamily="50" charset="-128"/>
                <a:cs typeface="ＭＳ Ｐゴシック" pitchFamily="50" charset="-128"/>
              </a:endParaRPr>
            </a:p>
            <a:p>
              <a:pPr eaLnBrk="0" fontAlgn="base" hangingPunct="0">
                <a:spcBef>
                  <a:spcPct val="0"/>
                </a:spcBef>
                <a:spcAft>
                  <a:spcPct val="0"/>
                </a:spcAft>
                <a:tabLst>
                  <a:tab pos="265578" algn="l"/>
                </a:tabLst>
              </a:pPr>
              <a:r>
                <a:rPr lang="ja-JP" altLang="en-US" sz="1200" spc="-150" dirty="0" smtClean="0">
                  <a:latin typeface="メイリオ" pitchFamily="50" charset="-128"/>
                  <a:ea typeface="メイリオ" pitchFamily="50" charset="-128"/>
                  <a:cs typeface="ＭＳ Ｐゴシック" pitchFamily="50" charset="-128"/>
                </a:rPr>
                <a:t>　</a:t>
              </a:r>
              <a:r>
                <a:rPr lang="ja-JP" altLang="en-US" sz="900" dirty="0" smtClean="0">
                  <a:latin typeface="メイリオ" pitchFamily="50" charset="-128"/>
                  <a:ea typeface="メイリオ" pitchFamily="50" charset="-128"/>
                  <a:cs typeface="ＭＳ Ｐゴシック" pitchFamily="50" charset="-128"/>
                </a:rPr>
                <a:t>（次のパンフレットの内容を「介護労働者雇用管理責任者」などから介護労働者に説明し、周知を図ることもできます）</a:t>
              </a:r>
              <a:endParaRPr lang="en-US" altLang="ja-JP" sz="900" dirty="0" smtClean="0">
                <a:latin typeface="メイリオ" pitchFamily="50" charset="-128"/>
                <a:ea typeface="メイリオ" pitchFamily="50" charset="-128"/>
                <a:cs typeface="ＭＳ Ｐゴシック" pitchFamily="50" charset="-128"/>
              </a:endParaRPr>
            </a:p>
            <a:p>
              <a:pPr eaLnBrk="0" fontAlgn="base" hangingPunct="0">
                <a:spcBef>
                  <a:spcPct val="0"/>
                </a:spcBef>
                <a:spcAft>
                  <a:spcPct val="0"/>
                </a:spcAft>
                <a:tabLst>
                  <a:tab pos="265578" algn="l"/>
                </a:tabLst>
              </a:pPr>
              <a:r>
                <a:rPr lang="ja-JP" altLang="en-US" sz="1200" dirty="0" smtClean="0">
                  <a:latin typeface="HG丸ｺﾞｼｯｸM-PRO" pitchFamily="50" charset="-128"/>
                  <a:ea typeface="HG丸ｺﾞｼｯｸM-PRO" pitchFamily="50" charset="-128"/>
                  <a:cs typeface="ＭＳ Ｐゴシック" pitchFamily="50" charset="-128"/>
                </a:rPr>
                <a:t>　　 </a:t>
              </a:r>
              <a:r>
                <a:rPr lang="ja-JP" altLang="en-US" sz="1100" dirty="0" smtClean="0">
                  <a:latin typeface="メイリオ" pitchFamily="50" charset="-128"/>
                  <a:ea typeface="メイリオ" pitchFamily="50" charset="-128"/>
                  <a:cs typeface="ＭＳ Ｐゴシック" pitchFamily="50" charset="-128"/>
                </a:rPr>
                <a:t>「介護者のための腰痛予防マニュアル」～ 安全な移乗のために ～</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r>
                <a:rPr lang="ja-JP" altLang="en-US" sz="1100" dirty="0" smtClean="0">
                  <a:latin typeface="メイリオ" pitchFamily="50" charset="-128"/>
                  <a:ea typeface="メイリオ" pitchFamily="50" charset="-128"/>
                  <a:cs typeface="ＭＳ Ｐゴシック" pitchFamily="50" charset="-128"/>
                </a:rPr>
                <a:t>　　  （</a:t>
              </a:r>
              <a:r>
                <a:rPr lang="en-US" altLang="ja-JP" sz="1100" u="sng" dirty="0" smtClean="0">
                  <a:solidFill>
                    <a:schemeClr val="tx2">
                      <a:lumMod val="50000"/>
                    </a:schemeClr>
                  </a:solidFill>
                  <a:latin typeface="メイリオ" pitchFamily="50" charset="-128"/>
                  <a:ea typeface="メイリオ" pitchFamily="50" charset="-128"/>
                  <a:cs typeface="ＭＳ Ｐゴシック" pitchFamily="50" charset="-128"/>
                  <a:hlinkClick r:id="rId9"/>
                </a:rPr>
                <a:t>h</a:t>
              </a:r>
              <a:r>
                <a:rPr lang="en-US" altLang="ja-JP" sz="1100" dirty="0" smtClean="0">
                  <a:latin typeface="メイリオ" pitchFamily="50" charset="-128"/>
                  <a:ea typeface="メイリオ" pitchFamily="50" charset="-128"/>
                  <a:cs typeface="ＭＳ Ｐゴシック" pitchFamily="50" charset="-128"/>
                  <a:hlinkClick r:id="rId9"/>
                </a:rPr>
                <a:t>ttp://www.jniosh.go.jp/results/2007/0621/index.html</a:t>
              </a:r>
              <a:r>
                <a:rPr lang="ja-JP" altLang="en-US" sz="1100" dirty="0" smtClean="0">
                  <a:latin typeface="メイリオ" pitchFamily="50" charset="-128"/>
                  <a:ea typeface="メイリオ" pitchFamily="50" charset="-128"/>
                  <a:cs typeface="ＭＳ Ｐゴシック" pitchFamily="50" charset="-128"/>
                </a:rPr>
                <a:t>）</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ts val="1200"/>
                </a:lnSpc>
                <a:spcBef>
                  <a:spcPct val="0"/>
                </a:spcBef>
                <a:spcAft>
                  <a:spcPct val="0"/>
                </a:spcAft>
                <a:tabLst>
                  <a:tab pos="265578" algn="l"/>
                </a:tabLst>
              </a:pPr>
              <a:endParaRPr lang="en-US" altLang="ja-JP" sz="1100" dirty="0" smtClean="0">
                <a:latin typeface="メイリオ" pitchFamily="50" charset="-128"/>
                <a:ea typeface="メイリオ" pitchFamily="50" charset="-128"/>
                <a:cs typeface="ＭＳ Ｐゴシック" pitchFamily="50" charset="-128"/>
              </a:endParaRPr>
            </a:p>
            <a:p>
              <a:pPr marL="177800" eaLnBrk="0" fontAlgn="base" hangingPunct="0">
                <a:lnSpc>
                  <a:spcPct val="150000"/>
                </a:lnSpc>
                <a:spcBef>
                  <a:spcPct val="0"/>
                </a:spcBef>
                <a:spcAft>
                  <a:spcPct val="0"/>
                </a:spcAft>
                <a:buFont typeface="Wingdings" pitchFamily="2" charset="2"/>
                <a:buChar char="l"/>
                <a:tabLst>
                  <a:tab pos="265578" algn="l"/>
                </a:tabLst>
              </a:pPr>
              <a:r>
                <a:rPr lang="ja-JP" altLang="en-US" sz="1200" b="1" dirty="0" smtClean="0">
                  <a:latin typeface="メイリオ" pitchFamily="50" charset="-128"/>
                  <a:ea typeface="メイリオ" pitchFamily="50" charset="-128"/>
                </a:rPr>
                <a:t>介護労働者の労働条件の確保・改善のポイント</a:t>
              </a:r>
              <a:endParaRPr lang="en-US" altLang="ja-JP" sz="1200" b="1" dirty="0" smtClean="0">
                <a:latin typeface="メイリオ" pitchFamily="50" charset="-128"/>
                <a:ea typeface="メイリオ" pitchFamily="50" charset="-128"/>
              </a:endParaRPr>
            </a:p>
            <a:p>
              <a:pPr eaLnBrk="0" fontAlgn="base" hangingPunct="0">
                <a:spcBef>
                  <a:spcPct val="0"/>
                </a:spcBef>
                <a:spcAft>
                  <a:spcPct val="0"/>
                </a:spcAft>
                <a:tabLst>
                  <a:tab pos="265578" algn="l"/>
                </a:tabLst>
              </a:pPr>
              <a:r>
                <a:rPr lang="ja-JP" altLang="en-US" sz="1200" b="1" dirty="0" smtClean="0">
                  <a:latin typeface="メイリオ" pitchFamily="50" charset="-128"/>
                  <a:ea typeface="メイリオ" pitchFamily="50" charset="-128"/>
                  <a:cs typeface="ＭＳ Ｐゴシック" pitchFamily="50" charset="-128"/>
                </a:rPr>
                <a:t>　　　</a:t>
              </a:r>
              <a:r>
                <a:rPr lang="ja-JP" altLang="en-US" sz="1100" dirty="0" smtClean="0">
                  <a:latin typeface="メイリオ" pitchFamily="50" charset="-128"/>
                  <a:ea typeface="メイリオ" pitchFamily="50" charset="-128"/>
                  <a:cs typeface="ＭＳ Ｐゴシック" pitchFamily="50" charset="-128"/>
                </a:rPr>
                <a:t>厚生労働省労働基準局作成パンフレット</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r>
                <a:rPr lang="ja-JP" altLang="en-US" sz="1100" dirty="0" smtClean="0">
                  <a:latin typeface="メイリオ" pitchFamily="50" charset="-128"/>
                  <a:ea typeface="メイリオ" pitchFamily="50" charset="-128"/>
                  <a:cs typeface="ＭＳ Ｐゴシック" pitchFamily="50" charset="-128"/>
                </a:rPr>
                <a:t>　　  （</a:t>
              </a:r>
              <a:r>
                <a:rPr lang="en-US" altLang="ja-JP" sz="1100" dirty="0" smtClean="0">
                  <a:latin typeface="メイリオ" pitchFamily="50" charset="-128"/>
                  <a:ea typeface="メイリオ" pitchFamily="50" charset="-128"/>
                  <a:cs typeface="ＭＳ Ｐゴシック" pitchFamily="50" charset="-128"/>
                  <a:hlinkClick r:id="rId10"/>
                </a:rPr>
                <a:t>http://www.mhlw.go.jp/new-info/kobetu/roudou/gyousei/kantoku/090501-1.html</a:t>
              </a:r>
              <a:r>
                <a:rPr lang="ja-JP" altLang="en-US" sz="1100" dirty="0" smtClean="0">
                  <a:latin typeface="メイリオ" pitchFamily="50" charset="-128"/>
                  <a:ea typeface="メイリオ" pitchFamily="50" charset="-128"/>
                  <a:cs typeface="ＭＳ Ｐゴシック" pitchFamily="50" charset="-128"/>
                </a:rPr>
                <a:t>）</a:t>
              </a:r>
              <a:endParaRPr lang="en-US" altLang="ja-JP" sz="1100" dirty="0" smtClean="0">
                <a:latin typeface="メイリオ" pitchFamily="50" charset="-128"/>
                <a:ea typeface="メイリオ" pitchFamily="50" charset="-128"/>
                <a:cs typeface="ＭＳ Ｐゴシック" pitchFamily="50" charset="-128"/>
              </a:endParaRPr>
            </a:p>
            <a:p>
              <a:pPr eaLnBrk="0" fontAlgn="base" hangingPunct="0">
                <a:lnSpc>
                  <a:spcPct val="150000"/>
                </a:lnSpc>
                <a:spcBef>
                  <a:spcPct val="0"/>
                </a:spcBef>
                <a:spcAft>
                  <a:spcPct val="0"/>
                </a:spcAft>
                <a:tabLst>
                  <a:tab pos="265578" algn="l"/>
                </a:tabLst>
              </a:pPr>
              <a:endParaRPr lang="en-US" altLang="ja-JP" sz="1200" dirty="0" smtClean="0">
                <a:latin typeface="メイリオ" pitchFamily="50" charset="-128"/>
                <a:ea typeface="メイリオ" pitchFamily="50" charset="-128"/>
                <a:cs typeface="ＭＳ Ｐゴシック" pitchFamily="50" charset="-128"/>
              </a:endParaRPr>
            </a:p>
          </p:txBody>
        </p:sp>
        <p:sp>
          <p:nvSpPr>
            <p:cNvPr id="14" name="角丸四角形 13"/>
            <p:cNvSpPr/>
            <p:nvPr/>
          </p:nvSpPr>
          <p:spPr>
            <a:xfrm>
              <a:off x="424028" y="5789939"/>
              <a:ext cx="1979933" cy="214314"/>
            </a:xfrm>
            <a:prstGeom prst="roundRect">
              <a:avLst/>
            </a:prstGeom>
            <a:solidFill>
              <a:schemeClr val="accent1">
                <a:lumMod val="20000"/>
                <a:lumOff val="80000"/>
              </a:schemeClr>
            </a:solidFill>
            <a:ln>
              <a:solidFill>
                <a:schemeClr val="tx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lnSpc>
                  <a:spcPts val="2600"/>
                </a:lnSpc>
              </a:pPr>
              <a:r>
                <a:rPr lang="ja-JP" altLang="en-US" sz="1600" b="1" dirty="0" smtClean="0">
                  <a:solidFill>
                    <a:schemeClr val="tx1"/>
                  </a:solidFill>
                  <a:latin typeface="メイリオ" pitchFamily="50" charset="-128"/>
                  <a:ea typeface="メイリオ" pitchFamily="50" charset="-128"/>
                </a:rPr>
                <a:t>お問い合わせ先</a:t>
              </a:r>
              <a:endParaRPr lang="ja-JP" altLang="en-US" sz="1600" b="1" dirty="0">
                <a:solidFill>
                  <a:schemeClr val="tx1"/>
                </a:solidFill>
                <a:latin typeface="メイリオ" pitchFamily="50" charset="-128"/>
                <a:ea typeface="メイリオ" pitchFamily="50" charset="-128"/>
              </a:endParaRPr>
            </a:p>
          </p:txBody>
        </p:sp>
      </p:grpSp>
      <p:sp>
        <p:nvSpPr>
          <p:cNvPr id="9" name="テキスト ボックス 8"/>
          <p:cNvSpPr txBox="1"/>
          <p:nvPr/>
        </p:nvSpPr>
        <p:spPr>
          <a:xfrm>
            <a:off x="6415601" y="9636487"/>
            <a:ext cx="432048" cy="323165"/>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196246" indent="-196246">
              <a:lnSpc>
                <a:spcPts val="1843"/>
              </a:lnSpc>
            </a:pPr>
            <a:r>
              <a:rPr kumimoji="1" lang="ja-JP" altLang="en-US" sz="1400" dirty="0" smtClean="0">
                <a:latin typeface="メイリオ" pitchFamily="50" charset="-128"/>
                <a:ea typeface="メイリオ" pitchFamily="50" charset="-128"/>
              </a:rPr>
              <a:t>❾</a:t>
            </a:r>
          </a:p>
        </p:txBody>
      </p:sp>
      <p:sp>
        <p:nvSpPr>
          <p:cNvPr id="10" name="角丸四角形 9"/>
          <p:cNvSpPr/>
          <p:nvPr/>
        </p:nvSpPr>
        <p:spPr>
          <a:xfrm>
            <a:off x="332656" y="7016280"/>
            <a:ext cx="2880320" cy="369804"/>
          </a:xfrm>
          <a:prstGeom prst="roundRect">
            <a:avLst/>
          </a:prstGeom>
          <a:solidFill>
            <a:schemeClr val="accent1">
              <a:lumMod val="20000"/>
              <a:lumOff val="80000"/>
            </a:schemeClr>
          </a:solidFill>
          <a:ln>
            <a:solidFill>
              <a:schemeClr val="tx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lnSpc>
                <a:spcPts val="2600"/>
              </a:lnSpc>
            </a:pPr>
            <a:r>
              <a:rPr lang="ja-JP" altLang="en-US" sz="1600" b="1" dirty="0" smtClean="0">
                <a:solidFill>
                  <a:schemeClr val="tx1"/>
                </a:solidFill>
                <a:latin typeface="メイリオ" pitchFamily="50" charset="-128"/>
                <a:ea typeface="メイリオ" pitchFamily="50" charset="-128"/>
              </a:rPr>
              <a:t>マニュアル・パンフレット</a:t>
            </a:r>
            <a:endParaRPr lang="ja-JP" altLang="en-US" sz="1600" b="1" dirty="0">
              <a:solidFill>
                <a:schemeClr val="tx1"/>
              </a:solidFill>
              <a:latin typeface="メイリオ" pitchFamily="50" charset="-128"/>
              <a:ea typeface="メイリオ" pitchFamily="50" charset="-128"/>
            </a:endParaRPr>
          </a:p>
        </p:txBody>
      </p:sp>
      <p:sp>
        <p:nvSpPr>
          <p:cNvPr id="15" name="角丸四角形 14"/>
          <p:cNvSpPr/>
          <p:nvPr/>
        </p:nvSpPr>
        <p:spPr>
          <a:xfrm>
            <a:off x="338768" y="728056"/>
            <a:ext cx="2808312" cy="369803"/>
          </a:xfrm>
          <a:prstGeom prst="roundRect">
            <a:avLst/>
          </a:prstGeom>
          <a:solidFill>
            <a:schemeClr val="accent1">
              <a:lumMod val="20000"/>
              <a:lumOff val="80000"/>
            </a:schemeClr>
          </a:solidFill>
          <a:ln>
            <a:solidFill>
              <a:schemeClr val="tx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lnSpc>
                <a:spcPts val="2600"/>
              </a:lnSpc>
            </a:pPr>
            <a:r>
              <a:rPr lang="ja-JP" altLang="en-US" sz="1600" b="1" dirty="0" smtClean="0">
                <a:solidFill>
                  <a:schemeClr val="tx1"/>
                </a:solidFill>
                <a:latin typeface="メイリオ" pitchFamily="50" charset="-128"/>
                <a:ea typeface="メイリオ" pitchFamily="50" charset="-128"/>
              </a:rPr>
              <a:t>申請に必要な各種様式</a:t>
            </a:r>
            <a:endParaRPr lang="ja-JP" altLang="en-US" sz="1600" b="1" dirty="0">
              <a:solidFill>
                <a:schemeClr val="tx1"/>
              </a:solidFill>
              <a:latin typeface="メイリオ" pitchFamily="50" charset="-128"/>
              <a:ea typeface="メイリオ" pitchFamily="50" charset="-128"/>
            </a:endParaRPr>
          </a:p>
        </p:txBody>
      </p:sp>
      <p:sp>
        <p:nvSpPr>
          <p:cNvPr id="17" name="テキスト ボックス 16"/>
          <p:cNvSpPr txBox="1"/>
          <p:nvPr/>
        </p:nvSpPr>
        <p:spPr>
          <a:xfrm>
            <a:off x="980728" y="136480"/>
            <a:ext cx="4896544" cy="360000"/>
          </a:xfrm>
          <a:prstGeom prst="roundRect">
            <a:avLst/>
          </a:prstGeom>
          <a:solidFill>
            <a:schemeClr val="tx2">
              <a:lumMod val="50000"/>
            </a:schemeClr>
          </a:solidFill>
          <a:ln>
            <a:noFill/>
          </a:ln>
        </p:spPr>
        <p:style>
          <a:lnRef idx="2">
            <a:schemeClr val="accent2"/>
          </a:lnRef>
          <a:fillRef idx="1">
            <a:schemeClr val="lt1"/>
          </a:fillRef>
          <a:effectRef idx="0">
            <a:schemeClr val="accent2"/>
          </a:effectRef>
          <a:fontRef idx="minor">
            <a:schemeClr val="dk1"/>
          </a:fontRef>
        </p:style>
        <p:txBody>
          <a:bodyPr wrap="square" numCol="1" rtlCol="0">
            <a:noAutofit/>
          </a:bodyPr>
          <a:lstStyle/>
          <a:p>
            <a:pPr marL="196246" indent="-196246" algn="ctr"/>
            <a:r>
              <a:rPr kumimoji="1" lang="ja-JP" altLang="en-US" b="1" dirty="0" smtClean="0">
                <a:solidFill>
                  <a:schemeClr val="bg1"/>
                </a:solidFill>
                <a:latin typeface="メイリオ" pitchFamily="50" charset="-128"/>
                <a:ea typeface="メイリオ" pitchFamily="50" charset="-128"/>
              </a:rPr>
              <a:t>参　考　情　報</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Ins="0" rtlCol="0" anchor="ctr"/>
      <a:lstStyle>
        <a:defPPr>
          <a:defRPr kumimoji="1" sz="1000" dirty="0" smtClean="0"/>
        </a:defPPr>
      </a:lstStyle>
      <a:style>
        <a:lnRef idx="2">
          <a:schemeClr val="accent6"/>
        </a:lnRef>
        <a:fillRef idx="1">
          <a:schemeClr val="lt1"/>
        </a:fillRef>
        <a:effectRef idx="0">
          <a:schemeClr val="accent6"/>
        </a:effectRef>
        <a:fontRef idx="minor">
          <a:schemeClr val="dk1"/>
        </a:fontRef>
      </a:style>
    </a:spDef>
    <a:txDef>
      <a:spPr>
        <a:noFill/>
        <a:ln>
          <a:noFill/>
        </a:ln>
      </a:spPr>
      <a:bodyPr wrap="square" numCol="1" rtlCol="0">
        <a:spAutoFit/>
      </a:bodyPr>
      <a:lstStyle>
        <a:defPPr marL="196246" indent="-196246">
          <a:lnSpc>
            <a:spcPts val="1843"/>
          </a:lnSpc>
          <a:defRPr kumimoji="1" sz="1000" b="1" dirty="0" smtClean="0">
            <a:solidFill>
              <a:srgbClr val="FF0000"/>
            </a:solidFill>
            <a:latin typeface="メイリオ" pitchFamily="50" charset="-128"/>
            <a:ea typeface="メイリオ" pitchFamily="50" charset="-128"/>
          </a:defRPr>
        </a:defPPr>
      </a:lstStyle>
      <a:style>
        <a:lnRef idx="2">
          <a:schemeClr val="accent2"/>
        </a:lnRef>
        <a:fillRef idx="1">
          <a:schemeClr val="lt1"/>
        </a:fillRef>
        <a:effectRef idx="0">
          <a:schemeClr val="accent2"/>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7586</TotalTime>
  <Words>4028</Words>
  <Application>Microsoft Office PowerPoint</Application>
  <PresentationFormat>A4 210 x 297 mm</PresentationFormat>
  <Paragraphs>739</Paragraphs>
  <Slides>10</Slides>
  <Notes>1</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Jyo_akemi</cp:lastModifiedBy>
  <cp:revision>736</cp:revision>
  <dcterms:created xsi:type="dcterms:W3CDTF">2010-02-22T01:08:39Z</dcterms:created>
  <dcterms:modified xsi:type="dcterms:W3CDTF">2012-05-08T08:58:35Z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