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7" r:id="rId3"/>
  </p:sldIdLst>
  <p:sldSz cx="7561263" cy="10693400"/>
  <p:notesSz cx="6805613" cy="99393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CC00"/>
    <a:srgbClr val="669900"/>
    <a:srgbClr val="F9F499"/>
    <a:srgbClr val="DEF999"/>
    <a:srgbClr val="BFB60B"/>
    <a:srgbClr val="F8A764"/>
    <a:srgbClr val="F6C1A4"/>
    <a:srgbClr val="A6632C"/>
    <a:srgbClr val="E59E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p:scale>
          <a:sx n="80" d="100"/>
          <a:sy n="80" d="100"/>
        </p:scale>
        <p:origin x="-1266" y="282"/>
      </p:cViewPr>
      <p:guideLst>
        <p:guide orient="horz" pos="3368"/>
        <p:guide pos="238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D1DC9F-5ED5-442A-8206-2C9C04EC9694}" type="doc">
      <dgm:prSet loTypeId="urn:microsoft.com/office/officeart/2005/8/layout/process2" loCatId="process" qsTypeId="urn:microsoft.com/office/officeart/2005/8/quickstyle/simple1" qsCatId="simple" csTypeId="urn:microsoft.com/office/officeart/2005/8/colors/accent6_4" csCatId="accent6" phldr="1"/>
      <dgm:spPr/>
      <dgm:t>
        <a:bodyPr/>
        <a:lstStyle/>
        <a:p>
          <a:endParaRPr kumimoji="1" lang="ja-JP" altLang="en-US"/>
        </a:p>
      </dgm:t>
    </dgm:pt>
    <dgm:pt modelId="{40DB9737-77BA-48D1-9B54-1E490E7CD217}">
      <dgm:prSet phldrT="[テキスト]" custT="1"/>
      <dgm:spPr>
        <a:solidFill>
          <a:srgbClr val="E8A87C"/>
        </a:solidFill>
      </dgm:spPr>
      <dgm:t>
        <a:bodyPr/>
        <a:lstStyle/>
        <a:p>
          <a:r>
            <a:rPr kumimoji="1" lang="ja-JP" altLang="en-US" sz="1300" b="1" dirty="0" smtClean="0">
              <a:solidFill>
                <a:schemeClr val="tx1"/>
              </a:solidFill>
              <a:latin typeface="メイリオ" pitchFamily="50" charset="-128"/>
              <a:ea typeface="メイリオ" pitchFamily="50" charset="-128"/>
            </a:rPr>
            <a:t>労働局またはハローワークが職業訓練計画を認定（または不認定）し、事業主へ通知</a:t>
          </a:r>
          <a:endParaRPr kumimoji="1" lang="ja-JP" altLang="en-US" sz="1300" b="1" dirty="0">
            <a:solidFill>
              <a:schemeClr val="tx1"/>
            </a:solidFill>
            <a:latin typeface="メイリオ" pitchFamily="50" charset="-128"/>
            <a:ea typeface="メイリオ" pitchFamily="50" charset="-128"/>
          </a:endParaRPr>
        </a:p>
      </dgm:t>
    </dgm:pt>
    <dgm:pt modelId="{34283D4F-2D17-4A62-892E-8A51A749965B}" type="parTrans" cxnId="{362560DE-BA64-4B98-B65C-49B8E5CA4377}">
      <dgm:prSet/>
      <dgm:spPr/>
      <dgm:t>
        <a:bodyPr/>
        <a:lstStyle/>
        <a:p>
          <a:endParaRPr kumimoji="1" lang="ja-JP" altLang="en-US"/>
        </a:p>
      </dgm:t>
    </dgm:pt>
    <dgm:pt modelId="{B0C6EBEE-7C0B-4FED-8B6D-A37D5042A7B8}" type="sibTrans" cxnId="{362560DE-BA64-4B98-B65C-49B8E5CA4377}">
      <dgm:prSet/>
      <dgm:spPr/>
      <dgm:t>
        <a:bodyPr/>
        <a:lstStyle/>
        <a:p>
          <a:endParaRPr kumimoji="1" lang="ja-JP" altLang="en-US"/>
        </a:p>
      </dgm:t>
    </dgm:pt>
    <dgm:pt modelId="{48424327-104C-4775-975C-F8876AF2F608}">
      <dgm:prSet phldrT="[テキスト]" custT="1"/>
      <dgm:spPr/>
      <dgm:t>
        <a:bodyPr/>
        <a:lstStyle/>
        <a:p>
          <a:r>
            <a:rPr kumimoji="1" lang="ja-JP" altLang="en-US" sz="1300" b="1" dirty="0" smtClean="0">
              <a:solidFill>
                <a:schemeClr val="tx1"/>
              </a:solidFill>
              <a:latin typeface="メイリオ" pitchFamily="50" charset="-128"/>
              <a:ea typeface="メイリオ" pitchFamily="50" charset="-128"/>
            </a:rPr>
            <a:t>職業訓練計画に基づき訓練を実施</a:t>
          </a:r>
          <a:endParaRPr kumimoji="1" lang="ja-JP" altLang="en-US" sz="1300" b="1" dirty="0">
            <a:solidFill>
              <a:schemeClr val="tx1"/>
            </a:solidFill>
            <a:latin typeface="メイリオ" pitchFamily="50" charset="-128"/>
            <a:ea typeface="メイリオ" pitchFamily="50" charset="-128"/>
          </a:endParaRPr>
        </a:p>
      </dgm:t>
    </dgm:pt>
    <dgm:pt modelId="{ABC4F8FF-555B-4ADF-AA9D-AEDA4D8CC09B}" type="parTrans" cxnId="{BF787EC4-A5DB-42B9-BD02-405DB678CCF6}">
      <dgm:prSet/>
      <dgm:spPr/>
      <dgm:t>
        <a:bodyPr/>
        <a:lstStyle/>
        <a:p>
          <a:endParaRPr kumimoji="1" lang="ja-JP" altLang="en-US"/>
        </a:p>
      </dgm:t>
    </dgm:pt>
    <dgm:pt modelId="{EF016C49-9B42-437E-A350-60884BBE082B}" type="sibTrans" cxnId="{BF787EC4-A5DB-42B9-BD02-405DB678CCF6}">
      <dgm:prSet/>
      <dgm:spPr>
        <a:solidFill>
          <a:srgbClr val="F9BFA5"/>
        </a:solidFill>
      </dgm:spPr>
      <dgm:t>
        <a:bodyPr/>
        <a:lstStyle/>
        <a:p>
          <a:endParaRPr kumimoji="1" lang="ja-JP" altLang="en-US"/>
        </a:p>
      </dgm:t>
    </dgm:pt>
    <dgm:pt modelId="{A7C9CE96-0611-4D3E-BA7F-F483B02AAD51}">
      <dgm:prSet phldrT="[テキスト]" custT="1"/>
      <dgm:spPr>
        <a:solidFill>
          <a:srgbClr val="F6C1A4"/>
        </a:solidFill>
      </dgm:spPr>
      <dgm:t>
        <a:bodyPr anchor="ctr"/>
        <a:lstStyle/>
        <a:p>
          <a:r>
            <a:rPr kumimoji="1" lang="ja-JP" altLang="en-US" sz="1300" b="1" dirty="0" smtClean="0">
              <a:solidFill>
                <a:schemeClr val="tx1"/>
              </a:solidFill>
              <a:latin typeface="メイリオ" pitchFamily="50" charset="-128"/>
              <a:ea typeface="メイリオ" pitchFamily="50" charset="-128"/>
            </a:rPr>
            <a:t>訓練終了後、２ヵ月以内に労働局またはハローワークへ支給申請</a:t>
          </a:r>
          <a:endParaRPr kumimoji="1" lang="ja-JP" altLang="en-US" sz="1300" b="1" dirty="0">
            <a:solidFill>
              <a:schemeClr val="tx1"/>
            </a:solidFill>
            <a:latin typeface="メイリオ" pitchFamily="50" charset="-128"/>
            <a:ea typeface="メイリオ" pitchFamily="50" charset="-128"/>
          </a:endParaRPr>
        </a:p>
      </dgm:t>
    </dgm:pt>
    <dgm:pt modelId="{B986A87A-CB62-444D-954A-AFD54D9658EF}" type="parTrans" cxnId="{D96AAA0E-3481-4862-B4DA-689D64FB19C4}">
      <dgm:prSet/>
      <dgm:spPr/>
      <dgm:t>
        <a:bodyPr/>
        <a:lstStyle/>
        <a:p>
          <a:endParaRPr kumimoji="1" lang="ja-JP" altLang="en-US"/>
        </a:p>
      </dgm:t>
    </dgm:pt>
    <dgm:pt modelId="{1A2962E1-E3C9-4353-8372-5FD4F891AFC2}" type="sibTrans" cxnId="{D96AAA0E-3481-4862-B4DA-689D64FB19C4}">
      <dgm:prSet/>
      <dgm:spPr/>
      <dgm:t>
        <a:bodyPr/>
        <a:lstStyle/>
        <a:p>
          <a:endParaRPr kumimoji="1" lang="ja-JP" altLang="en-US"/>
        </a:p>
      </dgm:t>
    </dgm:pt>
    <dgm:pt modelId="{DF078A8F-9769-4B71-A60B-5AB126594C0E}">
      <dgm:prSet custT="1"/>
      <dgm:spPr>
        <a:solidFill>
          <a:srgbClr val="A6632C"/>
        </a:solidFill>
        <a:ln>
          <a:noFill/>
        </a:ln>
      </dgm:spPr>
      <dgm:t>
        <a:bodyPr/>
        <a:lstStyle/>
        <a:p>
          <a:r>
            <a:rPr kumimoji="1" lang="ja-JP" altLang="en-US" sz="1300" b="1" dirty="0" smtClean="0">
              <a:latin typeface="メイリオ" pitchFamily="50" charset="-128"/>
              <a:ea typeface="メイリオ" pitchFamily="50" charset="-128"/>
            </a:rPr>
            <a:t>職業訓練計画を作成し、訓練開始１ヵ月前までに労働局またはハローワークに提出</a:t>
          </a:r>
          <a:endParaRPr kumimoji="1" lang="ja-JP" altLang="en-US" sz="1300" b="1" dirty="0">
            <a:latin typeface="メイリオ" pitchFamily="50" charset="-128"/>
            <a:ea typeface="メイリオ" pitchFamily="50" charset="-128"/>
          </a:endParaRPr>
        </a:p>
      </dgm:t>
    </dgm:pt>
    <dgm:pt modelId="{C136F822-5BE6-40DA-9959-CFC91DC7F6DA}" type="parTrans" cxnId="{9C208E92-C0EF-44D3-9D43-7BDA7EECDD0D}">
      <dgm:prSet/>
      <dgm:spPr/>
      <dgm:t>
        <a:bodyPr/>
        <a:lstStyle/>
        <a:p>
          <a:endParaRPr kumimoji="1" lang="ja-JP" altLang="en-US"/>
        </a:p>
      </dgm:t>
    </dgm:pt>
    <dgm:pt modelId="{D60C537C-7860-4B1E-9C8A-5EF031756317}" type="sibTrans" cxnId="{9C208E92-C0EF-44D3-9D43-7BDA7EECDD0D}">
      <dgm:prSet/>
      <dgm:spPr/>
      <dgm:t>
        <a:bodyPr/>
        <a:lstStyle/>
        <a:p>
          <a:endParaRPr kumimoji="1" lang="ja-JP" altLang="en-US"/>
        </a:p>
      </dgm:t>
    </dgm:pt>
    <dgm:pt modelId="{96F468D0-6279-4D07-973F-2C9F7FACE978}">
      <dgm:prSet custT="1"/>
      <dgm:spPr>
        <a:solidFill>
          <a:srgbClr val="E59E6D"/>
        </a:solidFill>
      </dgm:spPr>
      <dgm:t>
        <a:bodyPr tIns="36000" bIns="0" anchor="b"/>
        <a:lstStyle/>
        <a:p>
          <a:pPr>
            <a:lnSpc>
              <a:spcPts val="1400"/>
            </a:lnSpc>
          </a:pPr>
          <a:r>
            <a:rPr kumimoji="1" lang="ja-JP" altLang="en-US" sz="1300" b="1" dirty="0" smtClean="0">
              <a:solidFill>
                <a:schemeClr val="tx1"/>
              </a:solidFill>
              <a:latin typeface="メイリオ" pitchFamily="50" charset="-128"/>
              <a:ea typeface="メイリオ" pitchFamily="50" charset="-128"/>
            </a:rPr>
            <a:t>中央職業能力開発協会から事業主へ支給（または不支給）決定通知書を送付。</a:t>
          </a:r>
          <a:endParaRPr kumimoji="1" lang="en-US" altLang="ja-JP" sz="1300" b="1" dirty="0" smtClean="0">
            <a:solidFill>
              <a:schemeClr val="tx1"/>
            </a:solidFill>
            <a:latin typeface="メイリオ" pitchFamily="50" charset="-128"/>
            <a:ea typeface="メイリオ" pitchFamily="50" charset="-128"/>
          </a:endParaRPr>
        </a:p>
        <a:p>
          <a:pPr>
            <a:lnSpc>
              <a:spcPts val="1000"/>
            </a:lnSpc>
          </a:pPr>
          <a:r>
            <a:rPr kumimoji="1" lang="ja-JP" altLang="en-US" sz="1300" b="1" dirty="0" smtClean="0">
              <a:solidFill>
                <a:schemeClr val="tx1"/>
              </a:solidFill>
              <a:latin typeface="メイリオ" pitchFamily="50" charset="-128"/>
              <a:ea typeface="メイリオ" pitchFamily="50" charset="-128"/>
            </a:rPr>
            <a:t>支給決定された場合は、支給決定額を振込</a:t>
          </a:r>
          <a:endParaRPr kumimoji="1" lang="ja-JP" altLang="en-US" sz="1300" b="1" dirty="0">
            <a:solidFill>
              <a:schemeClr val="tx1"/>
            </a:solidFill>
            <a:latin typeface="メイリオ" pitchFamily="50" charset="-128"/>
            <a:ea typeface="メイリオ" pitchFamily="50" charset="-128"/>
          </a:endParaRPr>
        </a:p>
      </dgm:t>
    </dgm:pt>
    <dgm:pt modelId="{00A1528D-D4F0-4738-BD74-9D812ADC3A81}" type="parTrans" cxnId="{0C38F3B9-CD37-41C0-A958-822F2CA8D430}">
      <dgm:prSet/>
      <dgm:spPr/>
      <dgm:t>
        <a:bodyPr/>
        <a:lstStyle/>
        <a:p>
          <a:endParaRPr kumimoji="1" lang="ja-JP" altLang="en-US"/>
        </a:p>
      </dgm:t>
    </dgm:pt>
    <dgm:pt modelId="{26FD69CE-18F0-496C-AFD6-37F31DBFD6E8}" type="sibTrans" cxnId="{0C38F3B9-CD37-41C0-A958-822F2CA8D430}">
      <dgm:prSet/>
      <dgm:spPr/>
      <dgm:t>
        <a:bodyPr/>
        <a:lstStyle/>
        <a:p>
          <a:endParaRPr kumimoji="1" lang="ja-JP" altLang="en-US"/>
        </a:p>
      </dgm:t>
    </dgm:pt>
    <dgm:pt modelId="{87A50D52-0A10-4FE0-9A3E-C5EFF421C6A3}" type="pres">
      <dgm:prSet presAssocID="{AAD1DC9F-5ED5-442A-8206-2C9C04EC9694}" presName="linearFlow" presStyleCnt="0">
        <dgm:presLayoutVars>
          <dgm:resizeHandles val="exact"/>
        </dgm:presLayoutVars>
      </dgm:prSet>
      <dgm:spPr/>
      <dgm:t>
        <a:bodyPr/>
        <a:lstStyle/>
        <a:p>
          <a:endParaRPr kumimoji="1" lang="ja-JP" altLang="en-US"/>
        </a:p>
      </dgm:t>
    </dgm:pt>
    <dgm:pt modelId="{C45D4C39-E37B-40CD-B709-CD937D037B83}" type="pres">
      <dgm:prSet presAssocID="{DF078A8F-9769-4B71-A60B-5AB126594C0E}" presName="node" presStyleLbl="node1" presStyleIdx="0" presStyleCnt="5" custScaleX="229632" custScaleY="67734" custLinFactNeighborX="-492" custLinFactNeighborY="11185">
        <dgm:presLayoutVars>
          <dgm:bulletEnabled val="1"/>
        </dgm:presLayoutVars>
      </dgm:prSet>
      <dgm:spPr/>
      <dgm:t>
        <a:bodyPr/>
        <a:lstStyle/>
        <a:p>
          <a:endParaRPr kumimoji="1" lang="ja-JP" altLang="en-US"/>
        </a:p>
      </dgm:t>
    </dgm:pt>
    <dgm:pt modelId="{1AA93936-8F75-48F6-BF5F-BBC46A521F3B}" type="pres">
      <dgm:prSet presAssocID="{D60C537C-7860-4B1E-9C8A-5EF031756317}" presName="sibTrans" presStyleLbl="sibTrans2D1" presStyleIdx="0" presStyleCnt="4"/>
      <dgm:spPr/>
      <dgm:t>
        <a:bodyPr/>
        <a:lstStyle/>
        <a:p>
          <a:endParaRPr kumimoji="1" lang="ja-JP" altLang="en-US"/>
        </a:p>
      </dgm:t>
    </dgm:pt>
    <dgm:pt modelId="{566E0A82-8944-4AF6-9711-A0B1AE9435EF}" type="pres">
      <dgm:prSet presAssocID="{D60C537C-7860-4B1E-9C8A-5EF031756317}" presName="connectorText" presStyleLbl="sibTrans2D1" presStyleIdx="0" presStyleCnt="4"/>
      <dgm:spPr/>
      <dgm:t>
        <a:bodyPr/>
        <a:lstStyle/>
        <a:p>
          <a:endParaRPr kumimoji="1" lang="ja-JP" altLang="en-US"/>
        </a:p>
      </dgm:t>
    </dgm:pt>
    <dgm:pt modelId="{C43EE017-4D64-4084-B129-76ACDCA86839}" type="pres">
      <dgm:prSet presAssocID="{40DB9737-77BA-48D1-9B54-1E490E7CD217}" presName="node" presStyleLbl="node1" presStyleIdx="1" presStyleCnt="5" custScaleX="229632" custScaleY="61183">
        <dgm:presLayoutVars>
          <dgm:bulletEnabled val="1"/>
        </dgm:presLayoutVars>
      </dgm:prSet>
      <dgm:spPr/>
      <dgm:t>
        <a:bodyPr/>
        <a:lstStyle/>
        <a:p>
          <a:endParaRPr kumimoji="1" lang="ja-JP" altLang="en-US"/>
        </a:p>
      </dgm:t>
    </dgm:pt>
    <dgm:pt modelId="{2D3E74B6-2A06-49B1-ABCF-F9F665A44905}" type="pres">
      <dgm:prSet presAssocID="{B0C6EBEE-7C0B-4FED-8B6D-A37D5042A7B8}" presName="sibTrans" presStyleLbl="sibTrans2D1" presStyleIdx="1" presStyleCnt="4"/>
      <dgm:spPr/>
      <dgm:t>
        <a:bodyPr/>
        <a:lstStyle/>
        <a:p>
          <a:endParaRPr kumimoji="1" lang="ja-JP" altLang="en-US"/>
        </a:p>
      </dgm:t>
    </dgm:pt>
    <dgm:pt modelId="{EDC6C365-AB11-435C-B134-73831A1F479B}" type="pres">
      <dgm:prSet presAssocID="{B0C6EBEE-7C0B-4FED-8B6D-A37D5042A7B8}" presName="connectorText" presStyleLbl="sibTrans2D1" presStyleIdx="1" presStyleCnt="4"/>
      <dgm:spPr/>
      <dgm:t>
        <a:bodyPr/>
        <a:lstStyle/>
        <a:p>
          <a:endParaRPr kumimoji="1" lang="ja-JP" altLang="en-US"/>
        </a:p>
      </dgm:t>
    </dgm:pt>
    <dgm:pt modelId="{82281A04-1674-4032-98EA-8A4F85C1F090}" type="pres">
      <dgm:prSet presAssocID="{48424327-104C-4775-975C-F8876AF2F608}" presName="node" presStyleLbl="node1" presStyleIdx="2" presStyleCnt="5" custScaleX="229632" custScaleY="60920">
        <dgm:presLayoutVars>
          <dgm:bulletEnabled val="1"/>
        </dgm:presLayoutVars>
      </dgm:prSet>
      <dgm:spPr/>
      <dgm:t>
        <a:bodyPr/>
        <a:lstStyle/>
        <a:p>
          <a:endParaRPr kumimoji="1" lang="ja-JP" altLang="en-US"/>
        </a:p>
      </dgm:t>
    </dgm:pt>
    <dgm:pt modelId="{47D64177-CC04-4288-BE5B-5C5260BF4D4A}" type="pres">
      <dgm:prSet presAssocID="{EF016C49-9B42-437E-A350-60884BBE082B}" presName="sibTrans" presStyleLbl="sibTrans2D1" presStyleIdx="2" presStyleCnt="4"/>
      <dgm:spPr/>
      <dgm:t>
        <a:bodyPr/>
        <a:lstStyle/>
        <a:p>
          <a:endParaRPr kumimoji="1" lang="ja-JP" altLang="en-US"/>
        </a:p>
      </dgm:t>
    </dgm:pt>
    <dgm:pt modelId="{8E5244B8-7FEF-40C9-8A54-A52E630681F7}" type="pres">
      <dgm:prSet presAssocID="{EF016C49-9B42-437E-A350-60884BBE082B}" presName="connectorText" presStyleLbl="sibTrans2D1" presStyleIdx="2" presStyleCnt="4"/>
      <dgm:spPr/>
      <dgm:t>
        <a:bodyPr/>
        <a:lstStyle/>
        <a:p>
          <a:endParaRPr kumimoji="1" lang="ja-JP" altLang="en-US"/>
        </a:p>
      </dgm:t>
    </dgm:pt>
    <dgm:pt modelId="{3AE2D565-B645-4C41-997C-0D58A101537F}" type="pres">
      <dgm:prSet presAssocID="{A7C9CE96-0611-4D3E-BA7F-F483B02AAD51}" presName="node" presStyleLbl="node1" presStyleIdx="3" presStyleCnt="5" custScaleX="229632" custScaleY="55867">
        <dgm:presLayoutVars>
          <dgm:bulletEnabled val="1"/>
        </dgm:presLayoutVars>
      </dgm:prSet>
      <dgm:spPr/>
      <dgm:t>
        <a:bodyPr/>
        <a:lstStyle/>
        <a:p>
          <a:endParaRPr kumimoji="1" lang="ja-JP" altLang="en-US"/>
        </a:p>
      </dgm:t>
    </dgm:pt>
    <dgm:pt modelId="{19BA20C5-3041-4861-92D2-056E253F91A4}" type="pres">
      <dgm:prSet presAssocID="{1A2962E1-E3C9-4353-8372-5FD4F891AFC2}" presName="sibTrans" presStyleLbl="sibTrans2D1" presStyleIdx="3" presStyleCnt="4"/>
      <dgm:spPr/>
      <dgm:t>
        <a:bodyPr/>
        <a:lstStyle/>
        <a:p>
          <a:endParaRPr kumimoji="1" lang="ja-JP" altLang="en-US"/>
        </a:p>
      </dgm:t>
    </dgm:pt>
    <dgm:pt modelId="{0CD10C5B-162E-4FC3-8907-FC0E3C7D2169}" type="pres">
      <dgm:prSet presAssocID="{1A2962E1-E3C9-4353-8372-5FD4F891AFC2}" presName="connectorText" presStyleLbl="sibTrans2D1" presStyleIdx="3" presStyleCnt="4"/>
      <dgm:spPr/>
      <dgm:t>
        <a:bodyPr/>
        <a:lstStyle/>
        <a:p>
          <a:endParaRPr kumimoji="1" lang="ja-JP" altLang="en-US"/>
        </a:p>
      </dgm:t>
    </dgm:pt>
    <dgm:pt modelId="{579121C0-6A06-4DDB-B5A2-3AB5D899FB7C}" type="pres">
      <dgm:prSet presAssocID="{96F468D0-6279-4D07-973F-2C9F7FACE978}" presName="node" presStyleLbl="node1" presStyleIdx="4" presStyleCnt="5" custScaleX="229632" custScaleY="78913">
        <dgm:presLayoutVars>
          <dgm:bulletEnabled val="1"/>
        </dgm:presLayoutVars>
      </dgm:prSet>
      <dgm:spPr/>
      <dgm:t>
        <a:bodyPr/>
        <a:lstStyle/>
        <a:p>
          <a:endParaRPr kumimoji="1" lang="ja-JP" altLang="en-US"/>
        </a:p>
      </dgm:t>
    </dgm:pt>
  </dgm:ptLst>
  <dgm:cxnLst>
    <dgm:cxn modelId="{A50BB1D3-FAA4-462F-B413-00D72E2BB334}" type="presOf" srcId="{40DB9737-77BA-48D1-9B54-1E490E7CD217}" destId="{C43EE017-4D64-4084-B129-76ACDCA86839}" srcOrd="0" destOrd="0" presId="urn:microsoft.com/office/officeart/2005/8/layout/process2"/>
    <dgm:cxn modelId="{6B62A947-B091-4B88-A6AF-7D0B2681F7EE}" type="presOf" srcId="{EF016C49-9B42-437E-A350-60884BBE082B}" destId="{47D64177-CC04-4288-BE5B-5C5260BF4D4A}" srcOrd="0" destOrd="0" presId="urn:microsoft.com/office/officeart/2005/8/layout/process2"/>
    <dgm:cxn modelId="{FA532BA6-62F3-46B1-9B5A-ED7BA1DDD28D}" type="presOf" srcId="{AAD1DC9F-5ED5-442A-8206-2C9C04EC9694}" destId="{87A50D52-0A10-4FE0-9A3E-C5EFF421C6A3}" srcOrd="0" destOrd="0" presId="urn:microsoft.com/office/officeart/2005/8/layout/process2"/>
    <dgm:cxn modelId="{362560DE-BA64-4B98-B65C-49B8E5CA4377}" srcId="{AAD1DC9F-5ED5-442A-8206-2C9C04EC9694}" destId="{40DB9737-77BA-48D1-9B54-1E490E7CD217}" srcOrd="1" destOrd="0" parTransId="{34283D4F-2D17-4A62-892E-8A51A749965B}" sibTransId="{B0C6EBEE-7C0B-4FED-8B6D-A37D5042A7B8}"/>
    <dgm:cxn modelId="{4154767C-3790-4633-A816-9AACB774D3FE}" type="presOf" srcId="{DF078A8F-9769-4B71-A60B-5AB126594C0E}" destId="{C45D4C39-E37B-40CD-B709-CD937D037B83}" srcOrd="0" destOrd="0" presId="urn:microsoft.com/office/officeart/2005/8/layout/process2"/>
    <dgm:cxn modelId="{DB59C826-19D9-4013-BAAA-95297EBF5BF1}" type="presOf" srcId="{EF016C49-9B42-437E-A350-60884BBE082B}" destId="{8E5244B8-7FEF-40C9-8A54-A52E630681F7}" srcOrd="1" destOrd="0" presId="urn:microsoft.com/office/officeart/2005/8/layout/process2"/>
    <dgm:cxn modelId="{8DBA61F1-CB51-4B92-B1D1-CC7DD6A8FC94}" type="presOf" srcId="{D60C537C-7860-4B1E-9C8A-5EF031756317}" destId="{566E0A82-8944-4AF6-9711-A0B1AE9435EF}" srcOrd="1" destOrd="0" presId="urn:microsoft.com/office/officeart/2005/8/layout/process2"/>
    <dgm:cxn modelId="{AE03DABF-A903-43D1-B183-3E7E5DF4FFBC}" type="presOf" srcId="{B0C6EBEE-7C0B-4FED-8B6D-A37D5042A7B8}" destId="{EDC6C365-AB11-435C-B134-73831A1F479B}" srcOrd="1" destOrd="0" presId="urn:microsoft.com/office/officeart/2005/8/layout/process2"/>
    <dgm:cxn modelId="{B96381C2-F07E-435E-A282-56CC49E63305}" type="presOf" srcId="{D60C537C-7860-4B1E-9C8A-5EF031756317}" destId="{1AA93936-8F75-48F6-BF5F-BBC46A521F3B}" srcOrd="0" destOrd="0" presId="urn:microsoft.com/office/officeart/2005/8/layout/process2"/>
    <dgm:cxn modelId="{BF787EC4-A5DB-42B9-BD02-405DB678CCF6}" srcId="{AAD1DC9F-5ED5-442A-8206-2C9C04EC9694}" destId="{48424327-104C-4775-975C-F8876AF2F608}" srcOrd="2" destOrd="0" parTransId="{ABC4F8FF-555B-4ADF-AA9D-AEDA4D8CC09B}" sibTransId="{EF016C49-9B42-437E-A350-60884BBE082B}"/>
    <dgm:cxn modelId="{6094829C-CC78-45C9-8BD7-08721118B71F}" type="presOf" srcId="{1A2962E1-E3C9-4353-8372-5FD4F891AFC2}" destId="{0CD10C5B-162E-4FC3-8907-FC0E3C7D2169}" srcOrd="1" destOrd="0" presId="urn:microsoft.com/office/officeart/2005/8/layout/process2"/>
    <dgm:cxn modelId="{68B7A062-1DD5-4F3A-977B-F7A6A4CE7A7E}" type="presOf" srcId="{B0C6EBEE-7C0B-4FED-8B6D-A37D5042A7B8}" destId="{2D3E74B6-2A06-49B1-ABCF-F9F665A44905}" srcOrd="0" destOrd="0" presId="urn:microsoft.com/office/officeart/2005/8/layout/process2"/>
    <dgm:cxn modelId="{132972F0-30F0-4408-9C5C-1D38E3EF2643}" type="presOf" srcId="{A7C9CE96-0611-4D3E-BA7F-F483B02AAD51}" destId="{3AE2D565-B645-4C41-997C-0D58A101537F}" srcOrd="0" destOrd="0" presId="urn:microsoft.com/office/officeart/2005/8/layout/process2"/>
    <dgm:cxn modelId="{93A1D8B3-E406-464F-A709-62412F2059B3}" type="presOf" srcId="{1A2962E1-E3C9-4353-8372-5FD4F891AFC2}" destId="{19BA20C5-3041-4861-92D2-056E253F91A4}" srcOrd="0" destOrd="0" presId="urn:microsoft.com/office/officeart/2005/8/layout/process2"/>
    <dgm:cxn modelId="{9C208E92-C0EF-44D3-9D43-7BDA7EECDD0D}" srcId="{AAD1DC9F-5ED5-442A-8206-2C9C04EC9694}" destId="{DF078A8F-9769-4B71-A60B-5AB126594C0E}" srcOrd="0" destOrd="0" parTransId="{C136F822-5BE6-40DA-9959-CFC91DC7F6DA}" sibTransId="{D60C537C-7860-4B1E-9C8A-5EF031756317}"/>
    <dgm:cxn modelId="{77FB9F01-8732-4C84-92F8-E43213C049BB}" type="presOf" srcId="{48424327-104C-4775-975C-F8876AF2F608}" destId="{82281A04-1674-4032-98EA-8A4F85C1F090}" srcOrd="0" destOrd="0" presId="urn:microsoft.com/office/officeart/2005/8/layout/process2"/>
    <dgm:cxn modelId="{D96AAA0E-3481-4862-B4DA-689D64FB19C4}" srcId="{AAD1DC9F-5ED5-442A-8206-2C9C04EC9694}" destId="{A7C9CE96-0611-4D3E-BA7F-F483B02AAD51}" srcOrd="3" destOrd="0" parTransId="{B986A87A-CB62-444D-954A-AFD54D9658EF}" sibTransId="{1A2962E1-E3C9-4353-8372-5FD4F891AFC2}"/>
    <dgm:cxn modelId="{0C38F3B9-CD37-41C0-A958-822F2CA8D430}" srcId="{AAD1DC9F-5ED5-442A-8206-2C9C04EC9694}" destId="{96F468D0-6279-4D07-973F-2C9F7FACE978}" srcOrd="4" destOrd="0" parTransId="{00A1528D-D4F0-4738-BD74-9D812ADC3A81}" sibTransId="{26FD69CE-18F0-496C-AFD6-37F31DBFD6E8}"/>
    <dgm:cxn modelId="{B2399B56-55F5-4FC3-BEB6-4E02FF8814D2}" type="presOf" srcId="{96F468D0-6279-4D07-973F-2C9F7FACE978}" destId="{579121C0-6A06-4DDB-B5A2-3AB5D899FB7C}" srcOrd="0" destOrd="0" presId="urn:microsoft.com/office/officeart/2005/8/layout/process2"/>
    <dgm:cxn modelId="{260DC87F-5A12-48D4-966A-87B1B49AC489}" type="presParOf" srcId="{87A50D52-0A10-4FE0-9A3E-C5EFF421C6A3}" destId="{C45D4C39-E37B-40CD-B709-CD937D037B83}" srcOrd="0" destOrd="0" presId="urn:microsoft.com/office/officeart/2005/8/layout/process2"/>
    <dgm:cxn modelId="{77FBA077-6193-4D2C-BB25-474B492C1678}" type="presParOf" srcId="{87A50D52-0A10-4FE0-9A3E-C5EFF421C6A3}" destId="{1AA93936-8F75-48F6-BF5F-BBC46A521F3B}" srcOrd="1" destOrd="0" presId="urn:microsoft.com/office/officeart/2005/8/layout/process2"/>
    <dgm:cxn modelId="{B9CD00FF-5102-4BE3-B9CC-02CBD2E310DD}" type="presParOf" srcId="{1AA93936-8F75-48F6-BF5F-BBC46A521F3B}" destId="{566E0A82-8944-4AF6-9711-A0B1AE9435EF}" srcOrd="0" destOrd="0" presId="urn:microsoft.com/office/officeart/2005/8/layout/process2"/>
    <dgm:cxn modelId="{E9319A60-8AAC-4E13-9CDF-E8633914EB15}" type="presParOf" srcId="{87A50D52-0A10-4FE0-9A3E-C5EFF421C6A3}" destId="{C43EE017-4D64-4084-B129-76ACDCA86839}" srcOrd="2" destOrd="0" presId="urn:microsoft.com/office/officeart/2005/8/layout/process2"/>
    <dgm:cxn modelId="{EFB9F91A-CA22-47E0-9248-8305BDE28917}" type="presParOf" srcId="{87A50D52-0A10-4FE0-9A3E-C5EFF421C6A3}" destId="{2D3E74B6-2A06-49B1-ABCF-F9F665A44905}" srcOrd="3" destOrd="0" presId="urn:microsoft.com/office/officeart/2005/8/layout/process2"/>
    <dgm:cxn modelId="{7B4BB47C-242D-45AF-B551-6BF9C3276024}" type="presParOf" srcId="{2D3E74B6-2A06-49B1-ABCF-F9F665A44905}" destId="{EDC6C365-AB11-435C-B134-73831A1F479B}" srcOrd="0" destOrd="0" presId="urn:microsoft.com/office/officeart/2005/8/layout/process2"/>
    <dgm:cxn modelId="{36B6B29C-53E2-4B5E-83D8-4F2DEC23F7AE}" type="presParOf" srcId="{87A50D52-0A10-4FE0-9A3E-C5EFF421C6A3}" destId="{82281A04-1674-4032-98EA-8A4F85C1F090}" srcOrd="4" destOrd="0" presId="urn:microsoft.com/office/officeart/2005/8/layout/process2"/>
    <dgm:cxn modelId="{CFBCC1B9-91CA-4E4B-84B3-71D2384DF4FF}" type="presParOf" srcId="{87A50D52-0A10-4FE0-9A3E-C5EFF421C6A3}" destId="{47D64177-CC04-4288-BE5B-5C5260BF4D4A}" srcOrd="5" destOrd="0" presId="urn:microsoft.com/office/officeart/2005/8/layout/process2"/>
    <dgm:cxn modelId="{977E582A-BEF1-42F3-93C6-360F1C7C6A1F}" type="presParOf" srcId="{47D64177-CC04-4288-BE5B-5C5260BF4D4A}" destId="{8E5244B8-7FEF-40C9-8A54-A52E630681F7}" srcOrd="0" destOrd="0" presId="urn:microsoft.com/office/officeart/2005/8/layout/process2"/>
    <dgm:cxn modelId="{E416C653-238B-4485-8B74-0449B18318EE}" type="presParOf" srcId="{87A50D52-0A10-4FE0-9A3E-C5EFF421C6A3}" destId="{3AE2D565-B645-4C41-997C-0D58A101537F}" srcOrd="6" destOrd="0" presId="urn:microsoft.com/office/officeart/2005/8/layout/process2"/>
    <dgm:cxn modelId="{C75B4B85-ADAF-45A2-BFC9-6E119BCAC1A4}" type="presParOf" srcId="{87A50D52-0A10-4FE0-9A3E-C5EFF421C6A3}" destId="{19BA20C5-3041-4861-92D2-056E253F91A4}" srcOrd="7" destOrd="0" presId="urn:microsoft.com/office/officeart/2005/8/layout/process2"/>
    <dgm:cxn modelId="{3C761436-7FFB-4121-B656-AE65271DCCAC}" type="presParOf" srcId="{19BA20C5-3041-4861-92D2-056E253F91A4}" destId="{0CD10C5B-162E-4FC3-8907-FC0E3C7D2169}" srcOrd="0" destOrd="0" presId="urn:microsoft.com/office/officeart/2005/8/layout/process2"/>
    <dgm:cxn modelId="{79FA5EA0-EA85-451C-9074-2CAEA9747068}" type="presParOf" srcId="{87A50D52-0A10-4FE0-9A3E-C5EFF421C6A3}" destId="{579121C0-6A06-4DDB-B5A2-3AB5D899FB7C}"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5D4C39-E37B-40CD-B709-CD937D037B83}">
      <dsp:nvSpPr>
        <dsp:cNvPr id="0" name=""/>
        <dsp:cNvSpPr/>
      </dsp:nvSpPr>
      <dsp:spPr>
        <a:xfrm>
          <a:off x="0" y="43900"/>
          <a:ext cx="6605330" cy="487089"/>
        </a:xfrm>
        <a:prstGeom prst="roundRect">
          <a:avLst>
            <a:gd name="adj" fmla="val 10000"/>
          </a:avLst>
        </a:prstGeom>
        <a:solidFill>
          <a:srgbClr val="A6632C"/>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kumimoji="1" lang="ja-JP" altLang="en-US" sz="1300" b="1" kern="1200" dirty="0" smtClean="0">
              <a:latin typeface="メイリオ" pitchFamily="50" charset="-128"/>
              <a:ea typeface="メイリオ" pitchFamily="50" charset="-128"/>
            </a:rPr>
            <a:t>職業訓練計画を作成し、訓練開始１ヵ月前までに労働局またはハローワークに提出</a:t>
          </a:r>
          <a:endParaRPr kumimoji="1" lang="ja-JP" altLang="en-US" sz="1300" b="1" kern="1200" dirty="0">
            <a:latin typeface="メイリオ" pitchFamily="50" charset="-128"/>
            <a:ea typeface="メイリオ" pitchFamily="50" charset="-128"/>
          </a:endParaRPr>
        </a:p>
      </dsp:txBody>
      <dsp:txXfrm>
        <a:off x="14266" y="58166"/>
        <a:ext cx="6576798" cy="458557"/>
      </dsp:txXfrm>
    </dsp:sp>
    <dsp:sp modelId="{1AA93936-8F75-48F6-BF5F-BBC46A521F3B}">
      <dsp:nvSpPr>
        <dsp:cNvPr id="0" name=""/>
        <dsp:cNvSpPr/>
      </dsp:nvSpPr>
      <dsp:spPr>
        <a:xfrm rot="5357395">
          <a:off x="3187899" y="528859"/>
          <a:ext cx="239526" cy="323604"/>
        </a:xfrm>
        <a:prstGeom prst="rightArrow">
          <a:avLst>
            <a:gd name="adj1" fmla="val 60000"/>
            <a:gd name="adj2" fmla="val 50000"/>
          </a:avLst>
        </a:prstGeom>
        <a:solidFill>
          <a:schemeClr val="accent6">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kumimoji="1" lang="ja-JP" altLang="en-US" sz="1200" kern="1200"/>
        </a:p>
      </dsp:txBody>
      <dsp:txXfrm rot="-5400000">
        <a:off x="3210136" y="570901"/>
        <a:ext cx="194162" cy="167668"/>
      </dsp:txXfrm>
    </dsp:sp>
    <dsp:sp modelId="{C43EE017-4D64-4084-B129-76ACDCA86839}">
      <dsp:nvSpPr>
        <dsp:cNvPr id="0" name=""/>
        <dsp:cNvSpPr/>
      </dsp:nvSpPr>
      <dsp:spPr>
        <a:xfrm>
          <a:off x="9702" y="850334"/>
          <a:ext cx="6605330" cy="439979"/>
        </a:xfrm>
        <a:prstGeom prst="roundRect">
          <a:avLst>
            <a:gd name="adj" fmla="val 10000"/>
          </a:avLst>
        </a:prstGeom>
        <a:solidFill>
          <a:srgbClr val="E8A87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kumimoji="1" lang="ja-JP" altLang="en-US" sz="1300" b="1" kern="1200" dirty="0" smtClean="0">
              <a:solidFill>
                <a:schemeClr val="tx1"/>
              </a:solidFill>
              <a:latin typeface="メイリオ" pitchFamily="50" charset="-128"/>
              <a:ea typeface="メイリオ" pitchFamily="50" charset="-128"/>
            </a:rPr>
            <a:t>労働局またはハローワークが職業訓練計画を認定（または不認定）し、事業主へ通知</a:t>
          </a:r>
          <a:endParaRPr kumimoji="1" lang="ja-JP" altLang="en-US" sz="1300" b="1" kern="1200" dirty="0">
            <a:solidFill>
              <a:schemeClr val="tx1"/>
            </a:solidFill>
            <a:latin typeface="メイリオ" pitchFamily="50" charset="-128"/>
            <a:ea typeface="メイリオ" pitchFamily="50" charset="-128"/>
          </a:endParaRPr>
        </a:p>
      </dsp:txBody>
      <dsp:txXfrm>
        <a:off x="22589" y="863221"/>
        <a:ext cx="6579556" cy="414205"/>
      </dsp:txXfrm>
    </dsp:sp>
    <dsp:sp modelId="{2D3E74B6-2A06-49B1-ABCF-F9F665A44905}">
      <dsp:nvSpPr>
        <dsp:cNvPr id="0" name=""/>
        <dsp:cNvSpPr/>
      </dsp:nvSpPr>
      <dsp:spPr>
        <a:xfrm rot="5400000">
          <a:off x="3177532" y="1308292"/>
          <a:ext cx="269670" cy="323604"/>
        </a:xfrm>
        <a:prstGeom prst="rightArrow">
          <a:avLst>
            <a:gd name="adj1" fmla="val 60000"/>
            <a:gd name="adj2" fmla="val 50000"/>
          </a:avLst>
        </a:prstGeom>
        <a:solidFill>
          <a:schemeClr val="accent6">
            <a:shade val="90000"/>
            <a:hueOff val="-308530"/>
            <a:satOff val="-3549"/>
            <a:lumOff val="197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p>
      </dsp:txBody>
      <dsp:txXfrm rot="-5400000">
        <a:off x="3215287" y="1335259"/>
        <a:ext cx="194162" cy="188769"/>
      </dsp:txXfrm>
    </dsp:sp>
    <dsp:sp modelId="{82281A04-1674-4032-98EA-8A4F85C1F090}">
      <dsp:nvSpPr>
        <dsp:cNvPr id="0" name=""/>
        <dsp:cNvSpPr/>
      </dsp:nvSpPr>
      <dsp:spPr>
        <a:xfrm>
          <a:off x="9702" y="1649874"/>
          <a:ext cx="6605330" cy="438088"/>
        </a:xfrm>
        <a:prstGeom prst="roundRect">
          <a:avLst>
            <a:gd name="adj" fmla="val 10000"/>
          </a:avLst>
        </a:prstGeom>
        <a:solidFill>
          <a:schemeClr val="accent6">
            <a:shade val="50000"/>
            <a:hueOff val="-462683"/>
            <a:satOff val="-5546"/>
            <a:lumOff val="388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kumimoji="1" lang="ja-JP" altLang="en-US" sz="1300" b="1" kern="1200" dirty="0" smtClean="0">
              <a:solidFill>
                <a:schemeClr val="tx1"/>
              </a:solidFill>
              <a:latin typeface="メイリオ" pitchFamily="50" charset="-128"/>
              <a:ea typeface="メイリオ" pitchFamily="50" charset="-128"/>
            </a:rPr>
            <a:t>職業訓練計画に基づき訓練を実施</a:t>
          </a:r>
          <a:endParaRPr kumimoji="1" lang="ja-JP" altLang="en-US" sz="1300" b="1" kern="1200" dirty="0">
            <a:solidFill>
              <a:schemeClr val="tx1"/>
            </a:solidFill>
            <a:latin typeface="メイリオ" pitchFamily="50" charset="-128"/>
            <a:ea typeface="メイリオ" pitchFamily="50" charset="-128"/>
          </a:endParaRPr>
        </a:p>
      </dsp:txBody>
      <dsp:txXfrm>
        <a:off x="22533" y="1662705"/>
        <a:ext cx="6579668" cy="412426"/>
      </dsp:txXfrm>
    </dsp:sp>
    <dsp:sp modelId="{47D64177-CC04-4288-BE5B-5C5260BF4D4A}">
      <dsp:nvSpPr>
        <dsp:cNvPr id="0" name=""/>
        <dsp:cNvSpPr/>
      </dsp:nvSpPr>
      <dsp:spPr>
        <a:xfrm rot="5400000">
          <a:off x="3177532" y="2105941"/>
          <a:ext cx="269670" cy="323604"/>
        </a:xfrm>
        <a:prstGeom prst="rightArrow">
          <a:avLst>
            <a:gd name="adj1" fmla="val 60000"/>
            <a:gd name="adj2" fmla="val 50000"/>
          </a:avLst>
        </a:prstGeom>
        <a:solidFill>
          <a:srgbClr val="F9BFA5"/>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p>
      </dsp:txBody>
      <dsp:txXfrm rot="-5400000">
        <a:off x="3215287" y="2132908"/>
        <a:ext cx="194162" cy="188769"/>
      </dsp:txXfrm>
    </dsp:sp>
    <dsp:sp modelId="{3AE2D565-B645-4C41-997C-0D58A101537F}">
      <dsp:nvSpPr>
        <dsp:cNvPr id="0" name=""/>
        <dsp:cNvSpPr/>
      </dsp:nvSpPr>
      <dsp:spPr>
        <a:xfrm>
          <a:off x="9702" y="2447523"/>
          <a:ext cx="6605330" cy="401751"/>
        </a:xfrm>
        <a:prstGeom prst="roundRect">
          <a:avLst>
            <a:gd name="adj" fmla="val 10000"/>
          </a:avLst>
        </a:prstGeom>
        <a:solidFill>
          <a:srgbClr val="F6C1A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kumimoji="1" lang="ja-JP" altLang="en-US" sz="1300" b="1" kern="1200" dirty="0" smtClean="0">
              <a:solidFill>
                <a:schemeClr val="tx1"/>
              </a:solidFill>
              <a:latin typeface="メイリオ" pitchFamily="50" charset="-128"/>
              <a:ea typeface="メイリオ" pitchFamily="50" charset="-128"/>
            </a:rPr>
            <a:t>訓練終了後、２ヵ月以内に労働局またはハローワークへ支給申請</a:t>
          </a:r>
          <a:endParaRPr kumimoji="1" lang="ja-JP" altLang="en-US" sz="1300" b="1" kern="1200" dirty="0">
            <a:solidFill>
              <a:schemeClr val="tx1"/>
            </a:solidFill>
            <a:latin typeface="メイリオ" pitchFamily="50" charset="-128"/>
            <a:ea typeface="メイリオ" pitchFamily="50" charset="-128"/>
          </a:endParaRPr>
        </a:p>
      </dsp:txBody>
      <dsp:txXfrm>
        <a:off x="21469" y="2459290"/>
        <a:ext cx="6581796" cy="378217"/>
      </dsp:txXfrm>
    </dsp:sp>
    <dsp:sp modelId="{19BA20C5-3041-4861-92D2-056E253F91A4}">
      <dsp:nvSpPr>
        <dsp:cNvPr id="0" name=""/>
        <dsp:cNvSpPr/>
      </dsp:nvSpPr>
      <dsp:spPr>
        <a:xfrm rot="5400000">
          <a:off x="3177532" y="2867253"/>
          <a:ext cx="269670" cy="323604"/>
        </a:xfrm>
        <a:prstGeom prst="rightArrow">
          <a:avLst>
            <a:gd name="adj1" fmla="val 60000"/>
            <a:gd name="adj2" fmla="val 50000"/>
          </a:avLst>
        </a:prstGeom>
        <a:solidFill>
          <a:schemeClr val="accent6">
            <a:shade val="90000"/>
            <a:hueOff val="-308530"/>
            <a:satOff val="-3549"/>
            <a:lumOff val="197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kumimoji="1" lang="ja-JP" altLang="en-US" sz="1300" kern="1200"/>
        </a:p>
      </dsp:txBody>
      <dsp:txXfrm rot="-5400000">
        <a:off x="3215287" y="2894220"/>
        <a:ext cx="194162" cy="188769"/>
      </dsp:txXfrm>
    </dsp:sp>
    <dsp:sp modelId="{579121C0-6A06-4DDB-B5A2-3AB5D899FB7C}">
      <dsp:nvSpPr>
        <dsp:cNvPr id="0" name=""/>
        <dsp:cNvSpPr/>
      </dsp:nvSpPr>
      <dsp:spPr>
        <a:xfrm>
          <a:off x="9702" y="3208836"/>
          <a:ext cx="6605330" cy="567480"/>
        </a:xfrm>
        <a:prstGeom prst="roundRect">
          <a:avLst>
            <a:gd name="adj" fmla="val 10000"/>
          </a:avLst>
        </a:prstGeom>
        <a:solidFill>
          <a:srgbClr val="E59E6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6000" rIns="49530" bIns="0" numCol="1" spcCol="1270" anchor="b" anchorCtr="0">
          <a:noAutofit/>
        </a:bodyPr>
        <a:lstStyle/>
        <a:p>
          <a:pPr lvl="0" algn="ctr" defTabSz="577850">
            <a:lnSpc>
              <a:spcPts val="1400"/>
            </a:lnSpc>
            <a:spcBef>
              <a:spcPct val="0"/>
            </a:spcBef>
            <a:spcAft>
              <a:spcPct val="35000"/>
            </a:spcAft>
          </a:pPr>
          <a:r>
            <a:rPr kumimoji="1" lang="ja-JP" altLang="en-US" sz="1300" b="1" kern="1200" dirty="0" smtClean="0">
              <a:solidFill>
                <a:schemeClr val="tx1"/>
              </a:solidFill>
              <a:latin typeface="メイリオ" pitchFamily="50" charset="-128"/>
              <a:ea typeface="メイリオ" pitchFamily="50" charset="-128"/>
            </a:rPr>
            <a:t>中央職業能力開発協会から事業主へ支給（または不支給）決定通知書を送付。</a:t>
          </a:r>
          <a:endParaRPr kumimoji="1" lang="en-US" altLang="ja-JP" sz="1300" b="1" kern="1200" dirty="0" smtClean="0">
            <a:solidFill>
              <a:schemeClr val="tx1"/>
            </a:solidFill>
            <a:latin typeface="メイリオ" pitchFamily="50" charset="-128"/>
            <a:ea typeface="メイリオ" pitchFamily="50" charset="-128"/>
          </a:endParaRPr>
        </a:p>
        <a:p>
          <a:pPr lvl="0" algn="ctr" defTabSz="577850">
            <a:lnSpc>
              <a:spcPts val="1000"/>
            </a:lnSpc>
            <a:spcBef>
              <a:spcPct val="0"/>
            </a:spcBef>
            <a:spcAft>
              <a:spcPct val="35000"/>
            </a:spcAft>
          </a:pPr>
          <a:r>
            <a:rPr kumimoji="1" lang="ja-JP" altLang="en-US" sz="1300" b="1" kern="1200" dirty="0" smtClean="0">
              <a:solidFill>
                <a:schemeClr val="tx1"/>
              </a:solidFill>
              <a:latin typeface="メイリオ" pitchFamily="50" charset="-128"/>
              <a:ea typeface="メイリオ" pitchFamily="50" charset="-128"/>
            </a:rPr>
            <a:t>支給決定された場合は、支給決定額を振込</a:t>
          </a:r>
          <a:endParaRPr kumimoji="1" lang="ja-JP" altLang="en-US" sz="1300" b="1" kern="1200" dirty="0">
            <a:solidFill>
              <a:schemeClr val="tx1"/>
            </a:solidFill>
            <a:latin typeface="メイリオ" pitchFamily="50" charset="-128"/>
            <a:ea typeface="メイリオ" pitchFamily="50" charset="-128"/>
          </a:endParaRPr>
        </a:p>
      </dsp:txBody>
      <dsp:txXfrm>
        <a:off x="26323" y="3225457"/>
        <a:ext cx="6572088" cy="534238"/>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236CC72B-4131-468E-85F3-B9D30CF852F6}" type="datetimeFigureOut">
              <a:rPr kumimoji="1" lang="ja-JP" altLang="en-US" smtClean="0"/>
              <a:pPr/>
              <a:t>2012/5/8</a:t>
            </a:fld>
            <a:endParaRPr kumimoji="1" lang="ja-JP" altLang="en-US"/>
          </a:p>
        </p:txBody>
      </p:sp>
      <p:sp>
        <p:nvSpPr>
          <p:cNvPr id="4" name="スライド イメージ プレースホルダ 3"/>
          <p:cNvSpPr>
            <a:spLocks noGrp="1" noRot="1" noChangeAspect="1"/>
          </p:cNvSpPr>
          <p:nvPr>
            <p:ph type="sldImg" idx="2"/>
          </p:nvPr>
        </p:nvSpPr>
        <p:spPr>
          <a:xfrm>
            <a:off x="2085975" y="746125"/>
            <a:ext cx="26352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038" y="4721225"/>
            <a:ext cx="5443537"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D4A3A0D1-3300-4FDD-8934-3FC4E2B479AF}" type="slidenum">
              <a:rPr kumimoji="1" lang="ja-JP" altLang="en-US" smtClean="0"/>
              <a:pPr/>
              <a:t>‹#›</a:t>
            </a:fld>
            <a:endParaRPr kumimoji="1" lang="ja-JP" altLang="en-US"/>
          </a:p>
        </p:txBody>
      </p:sp>
    </p:spTree>
    <p:extLst>
      <p:ext uri="{BB962C8B-B14F-4D97-AF65-F5344CB8AC3E}">
        <p14:creationId xmlns:p14="http://schemas.microsoft.com/office/powerpoint/2010/main" val="9170732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4A3A0D1-3300-4FDD-8934-3FC4E2B479AF}"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4"/>
            <a:ext cx="1701284" cy="9124044"/>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78063" y="428234"/>
            <a:ext cx="4977831" cy="9124044"/>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6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97288" y="4532321"/>
            <a:ext cx="6427074" cy="2339180"/>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78063"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843642" y="2495129"/>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4" y="2393639"/>
            <a:ext cx="3340871"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78064"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841017" y="2393639"/>
            <a:ext cx="3342183"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841017"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4" cy="1811937"/>
          </a:xfrm>
        </p:spPr>
        <p:txBody>
          <a:bodyPr anchor="b"/>
          <a:lstStyle>
            <a:lvl1pPr algn="l">
              <a:defRPr sz="23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956244" y="425757"/>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78064" y="2237694"/>
            <a:ext cx="2487604" cy="731458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1"/>
            <a:ext cx="4536758" cy="883692"/>
          </a:xfrm>
        </p:spPr>
        <p:txBody>
          <a:bodyPr anchor="b"/>
          <a:lstStyle>
            <a:lvl1pPr algn="l">
              <a:defRPr sz="23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a:p>
        </p:txBody>
      </p:sp>
      <p:sp>
        <p:nvSpPr>
          <p:cNvPr id="4" name="テキスト プレースホルダ 3"/>
          <p:cNvSpPr>
            <a:spLocks noGrp="1"/>
          </p:cNvSpPr>
          <p:nvPr>
            <p:ph type="body" sz="half" idx="2"/>
          </p:nvPr>
        </p:nvSpPr>
        <p:spPr>
          <a:xfrm>
            <a:off x="1482060" y="8369073"/>
            <a:ext cx="4536758" cy="125498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82553C7-E10F-47A2-9F84-18A6476E06E7}"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3594324-0619-4ED7-98DE-D344679BBC0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2"/>
            <a:ext cx="6805137" cy="1782233"/>
          </a:xfrm>
          <a:prstGeom prst="rect">
            <a:avLst/>
          </a:prstGeom>
        </p:spPr>
        <p:txBody>
          <a:bodyPr vert="horz" lIns="104306" tIns="52153" rIns="104306" bIns="52153"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78063" y="2495129"/>
            <a:ext cx="6805137" cy="7057149"/>
          </a:xfrm>
          <a:prstGeom prst="rect">
            <a:avLst/>
          </a:prstGeom>
        </p:spPr>
        <p:txBody>
          <a:bodyPr vert="horz" lIns="104306" tIns="52153" rIns="104306" bIns="52153"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E82553C7-E10F-47A2-9F84-18A6476E06E7}" type="datetimeFigureOut">
              <a:rPr kumimoji="1" lang="ja-JP" altLang="en-US" smtClean="0"/>
              <a:pPr/>
              <a:t>2012/5/8</a:t>
            </a:fld>
            <a:endParaRPr kumimoji="1" lang="ja-JP" altLang="en-US"/>
          </a:p>
        </p:txBody>
      </p:sp>
      <p:sp>
        <p:nvSpPr>
          <p:cNvPr id="5" name="フッター プレースホルダ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23594324-0619-4ED7-98DE-D344679BBC0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gif"/><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9"/>
          <p:cNvSpPr/>
          <p:nvPr/>
        </p:nvSpPr>
        <p:spPr>
          <a:xfrm>
            <a:off x="540271" y="3402484"/>
            <a:ext cx="6480000" cy="1082543"/>
          </a:xfrm>
          <a:prstGeom prst="roundRect">
            <a:avLst>
              <a:gd name="adj" fmla="val 11237"/>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144000" rtlCol="0" anchor="ctr" anchorCtr="0"/>
          <a:lstStyle/>
          <a:p>
            <a:pPr>
              <a:lnSpc>
                <a:spcPts val="1600"/>
              </a:lnSpc>
            </a:pPr>
            <a:r>
              <a:rPr lang="ja-JP" altLang="en-US" sz="1100" dirty="0" smtClean="0">
                <a:solidFill>
                  <a:schemeClr val="tx1"/>
                </a:solidFill>
                <a:latin typeface="メイリオ" pitchFamily="50" charset="-128"/>
                <a:ea typeface="メイリオ" pitchFamily="50" charset="-128"/>
              </a:rPr>
              <a:t>　</a:t>
            </a:r>
            <a:r>
              <a:rPr lang="ja-JP" altLang="en-US" sz="1100" b="1" dirty="0" smtClean="0">
                <a:solidFill>
                  <a:schemeClr val="tx1"/>
                </a:solidFill>
                <a:latin typeface="メイリオ" pitchFamily="50" charset="-128"/>
                <a:ea typeface="メイリオ" pitchFamily="50" charset="-128"/>
              </a:rPr>
              <a:t>①　健康、環境分野および関連するものづくり分野の事業を行っていること</a:t>
            </a:r>
            <a:endParaRPr lang="en-US" altLang="ja-JP" sz="1100" b="1" dirty="0" smtClean="0">
              <a:solidFill>
                <a:schemeClr val="tx1"/>
              </a:solidFill>
              <a:latin typeface="メイリオ" pitchFamily="50" charset="-128"/>
              <a:ea typeface="メイリオ" pitchFamily="50" charset="-128"/>
            </a:endParaRPr>
          </a:p>
          <a:p>
            <a:pPr>
              <a:lnSpc>
                <a:spcPts val="1600"/>
              </a:lnSpc>
            </a:pPr>
            <a:r>
              <a:rPr lang="ja-JP" altLang="en-US" sz="1100" b="1" dirty="0" smtClean="0">
                <a:solidFill>
                  <a:schemeClr val="tx1"/>
                </a:solidFill>
                <a:latin typeface="メイリオ" pitchFamily="50" charset="-128"/>
                <a:ea typeface="メイリオ" pitchFamily="50" charset="-128"/>
              </a:rPr>
              <a:t>　②   ①の事業に、申請前５年以内（職業訓練計画中を含む）に雇い入れた、または</a:t>
            </a:r>
            <a:endParaRPr lang="en-US" altLang="ja-JP" sz="1100" b="1" dirty="0" smtClean="0">
              <a:solidFill>
                <a:schemeClr val="tx1"/>
              </a:solidFill>
              <a:latin typeface="メイリオ" pitchFamily="50" charset="-128"/>
              <a:ea typeface="メイリオ" pitchFamily="50" charset="-128"/>
            </a:endParaRPr>
          </a:p>
          <a:p>
            <a:pPr>
              <a:lnSpc>
                <a:spcPts val="1600"/>
              </a:lnSpc>
            </a:pPr>
            <a:r>
              <a:rPr lang="ja-JP" altLang="en-US" sz="1100" b="1" dirty="0" smtClean="0">
                <a:solidFill>
                  <a:schemeClr val="tx1"/>
                </a:solidFill>
                <a:latin typeface="メイリオ" pitchFamily="50" charset="-128"/>
                <a:ea typeface="メイリオ" pitchFamily="50" charset="-128"/>
              </a:rPr>
              <a:t>　　　異分野から配置転換した従業員を雇用していること</a:t>
            </a:r>
            <a:endParaRPr lang="en-US" altLang="ja-JP" sz="1100" b="1" dirty="0" smtClean="0">
              <a:solidFill>
                <a:schemeClr val="tx1"/>
              </a:solidFill>
              <a:latin typeface="メイリオ" pitchFamily="50" charset="-128"/>
              <a:ea typeface="メイリオ" pitchFamily="50" charset="-128"/>
            </a:endParaRPr>
          </a:p>
          <a:p>
            <a:pPr>
              <a:lnSpc>
                <a:spcPts val="1600"/>
              </a:lnSpc>
            </a:pPr>
            <a:r>
              <a:rPr lang="ja-JP" altLang="en-US" sz="1100" b="1" dirty="0" smtClean="0">
                <a:solidFill>
                  <a:schemeClr val="tx1"/>
                </a:solidFill>
                <a:latin typeface="メイリオ" pitchFamily="50" charset="-128"/>
                <a:ea typeface="メイリオ" pitchFamily="50" charset="-128"/>
              </a:rPr>
              <a:t>　③　②の労働者に対して職業訓練計画を作成し、労働局長の認定を受けること　　</a:t>
            </a:r>
            <a:r>
              <a:rPr lang="ja-JP" altLang="en-US" sz="1100" dirty="0" smtClean="0">
                <a:solidFill>
                  <a:schemeClr val="tx1"/>
                </a:solidFill>
                <a:latin typeface="メイリオ" pitchFamily="50" charset="-128"/>
                <a:ea typeface="メイリオ" pitchFamily="50" charset="-128"/>
              </a:rPr>
              <a:t>など</a:t>
            </a:r>
            <a:endParaRPr kumimoji="1" lang="ja-JP" altLang="en-US" sz="1100" dirty="0">
              <a:solidFill>
                <a:schemeClr val="tx1"/>
              </a:solidFill>
              <a:latin typeface="メイリオ" pitchFamily="50" charset="-128"/>
              <a:ea typeface="メイリオ" pitchFamily="50" charset="-128"/>
            </a:endParaRPr>
          </a:p>
        </p:txBody>
      </p:sp>
      <p:sp>
        <p:nvSpPr>
          <p:cNvPr id="37" name="正方形/長方形 9"/>
          <p:cNvSpPr/>
          <p:nvPr/>
        </p:nvSpPr>
        <p:spPr>
          <a:xfrm>
            <a:off x="550516" y="7099013"/>
            <a:ext cx="6480000" cy="2160000"/>
          </a:xfrm>
          <a:prstGeom prst="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t"/>
          <a:lstStyle/>
          <a:p>
            <a:pPr>
              <a:lnSpc>
                <a:spcPts val="1500"/>
              </a:lnSpc>
            </a:pPr>
            <a:endParaRPr lang="en-US" altLang="ja-JP" sz="1400" dirty="0" smtClean="0">
              <a:solidFill>
                <a:schemeClr val="tx1"/>
              </a:solidFill>
              <a:latin typeface="メイリオ" pitchFamily="50" charset="-128"/>
              <a:ea typeface="メイリオ" pitchFamily="50" charset="-128"/>
            </a:endParaRPr>
          </a:p>
          <a:p>
            <a:pPr>
              <a:lnSpc>
                <a:spcPts val="1600"/>
              </a:lnSpc>
            </a:pPr>
            <a:r>
              <a:rPr lang="ja-JP" altLang="en-US" sz="1400" dirty="0" smtClean="0">
                <a:solidFill>
                  <a:schemeClr val="tx1"/>
                </a:solidFill>
                <a:latin typeface="メイリオ" pitchFamily="50" charset="-128"/>
                <a:ea typeface="メイリオ" pitchFamily="50" charset="-128"/>
              </a:rPr>
              <a:t> </a:t>
            </a:r>
            <a:r>
              <a:rPr lang="ja-JP" altLang="en-US" sz="1300" dirty="0" smtClean="0">
                <a:solidFill>
                  <a:schemeClr val="tx1"/>
                </a:solidFill>
                <a:latin typeface="メイリオ" pitchFamily="50" charset="-128"/>
                <a:ea typeface="メイリオ" pitchFamily="50" charset="-128"/>
              </a:rPr>
              <a:t>●</a:t>
            </a:r>
            <a:r>
              <a:rPr lang="ja-JP" altLang="en-US" sz="1300" b="1" dirty="0" smtClean="0">
                <a:solidFill>
                  <a:schemeClr val="tx1"/>
                </a:solidFill>
                <a:latin typeface="メイリオ" pitchFamily="50" charset="-128"/>
                <a:ea typeface="メイリオ" pitchFamily="50" charset="-128"/>
              </a:rPr>
              <a:t>　対象労働者１人あたり上限</a:t>
            </a:r>
            <a:r>
              <a:rPr lang="en-US" altLang="ja-JP" sz="1300" b="1" dirty="0" smtClean="0">
                <a:solidFill>
                  <a:schemeClr val="tx1"/>
                </a:solidFill>
                <a:latin typeface="メイリオ" pitchFamily="50" charset="-128"/>
                <a:ea typeface="メイリオ" pitchFamily="50" charset="-128"/>
              </a:rPr>
              <a:t>20</a:t>
            </a:r>
            <a:r>
              <a:rPr lang="ja-JP" altLang="en-US" sz="1300" b="1" dirty="0" smtClean="0">
                <a:solidFill>
                  <a:schemeClr val="tx1"/>
                </a:solidFill>
                <a:latin typeface="メイリオ" pitchFamily="50" charset="-128"/>
                <a:ea typeface="メイリオ" pitchFamily="50" charset="-128"/>
              </a:rPr>
              <a:t>万円までの範囲で事業主が負担した訓練費用を</a:t>
            </a:r>
            <a:endParaRPr lang="en-US" altLang="ja-JP" sz="1300" b="1" dirty="0" smtClean="0">
              <a:solidFill>
                <a:schemeClr val="tx1"/>
              </a:solidFill>
              <a:latin typeface="メイリオ" pitchFamily="50" charset="-128"/>
              <a:ea typeface="メイリオ" pitchFamily="50" charset="-128"/>
            </a:endParaRPr>
          </a:p>
          <a:p>
            <a:pPr>
              <a:lnSpc>
                <a:spcPts val="1600"/>
              </a:lnSpc>
            </a:pPr>
            <a:r>
              <a:rPr lang="ja-JP" altLang="en-US" sz="1300" b="1" dirty="0" smtClean="0">
                <a:solidFill>
                  <a:schemeClr val="tx1"/>
                </a:solidFill>
                <a:latin typeface="メイリオ" pitchFamily="50" charset="-128"/>
                <a:ea typeface="メイリオ" pitchFamily="50" charset="-128"/>
              </a:rPr>
              <a:t>　　 助成しますので、</a:t>
            </a:r>
            <a:r>
              <a:rPr lang="ja-JP" altLang="en-US" sz="1300" b="1" u="sng" dirty="0" smtClean="0">
                <a:solidFill>
                  <a:srgbClr val="CC3300"/>
                </a:solidFill>
                <a:latin typeface="メイリオ" pitchFamily="50" charset="-128"/>
                <a:ea typeface="メイリオ" pitchFamily="50" charset="-128"/>
              </a:rPr>
              <a:t>実質的な負担なく訓練を実施することもできます</a:t>
            </a:r>
            <a:r>
              <a:rPr lang="ja-JP" altLang="en-US" sz="1300" b="1" dirty="0" smtClean="0">
                <a:solidFill>
                  <a:srgbClr val="CC3300"/>
                </a:solidFill>
                <a:latin typeface="メイリオ" pitchFamily="50" charset="-128"/>
                <a:ea typeface="メイリオ" pitchFamily="50" charset="-128"/>
              </a:rPr>
              <a:t>。</a:t>
            </a:r>
            <a:endParaRPr lang="en-US" altLang="ja-JP" sz="1300" b="1" dirty="0" smtClean="0">
              <a:solidFill>
                <a:srgbClr val="CC3300"/>
              </a:solidFill>
              <a:latin typeface="メイリオ" pitchFamily="50" charset="-128"/>
              <a:ea typeface="メイリオ" pitchFamily="50" charset="-128"/>
            </a:endParaRPr>
          </a:p>
          <a:p>
            <a:pPr>
              <a:lnSpc>
                <a:spcPts val="1000"/>
              </a:lnSpc>
            </a:pPr>
            <a:r>
              <a:rPr lang="ja-JP" altLang="en-US" sz="1300" b="1" dirty="0" smtClean="0">
                <a:solidFill>
                  <a:schemeClr val="tx1"/>
                </a:solidFill>
                <a:latin typeface="メイリオ" pitchFamily="50" charset="-128"/>
                <a:ea typeface="メイリオ" pitchFamily="50" charset="-128"/>
              </a:rPr>
              <a:t>　 </a:t>
            </a:r>
            <a:endParaRPr lang="en-US" altLang="ja-JP" sz="1300" b="1" dirty="0" smtClean="0">
              <a:solidFill>
                <a:schemeClr val="tx1"/>
              </a:solidFill>
              <a:latin typeface="メイリオ" pitchFamily="50" charset="-128"/>
              <a:ea typeface="メイリオ" pitchFamily="50" charset="-128"/>
            </a:endParaRPr>
          </a:p>
          <a:p>
            <a:pPr>
              <a:lnSpc>
                <a:spcPts val="1600"/>
              </a:lnSpc>
            </a:pPr>
            <a:r>
              <a:rPr lang="ja-JP" altLang="en-US" sz="1300" b="1" dirty="0" smtClean="0">
                <a:solidFill>
                  <a:schemeClr val="tx1"/>
                </a:solidFill>
                <a:latin typeface="メイリオ" pitchFamily="50" charset="-128"/>
                <a:ea typeface="メイリオ" pitchFamily="50" charset="-128"/>
              </a:rPr>
              <a:t> ●　</a:t>
            </a:r>
            <a:r>
              <a:rPr lang="ja-JP" altLang="en-US" sz="1300" b="1" u="sng" dirty="0" smtClean="0">
                <a:solidFill>
                  <a:srgbClr val="CC3300"/>
                </a:solidFill>
                <a:latin typeface="メイリオ" pitchFamily="50" charset="-128"/>
                <a:ea typeface="メイリオ" pitchFamily="50" charset="-128"/>
              </a:rPr>
              <a:t>支給対象労働者数に上限がありません</a:t>
            </a:r>
            <a:r>
              <a:rPr lang="ja-JP" altLang="en-US" sz="1300" b="1" dirty="0" smtClean="0">
                <a:solidFill>
                  <a:schemeClr val="tx1"/>
                </a:solidFill>
                <a:latin typeface="メイリオ" pitchFamily="50" charset="-128"/>
                <a:ea typeface="メイリオ" pitchFamily="50" charset="-128"/>
              </a:rPr>
              <a:t>ので、幅広い従業員を対象とした訓練を</a:t>
            </a:r>
          </a:p>
          <a:p>
            <a:pPr>
              <a:lnSpc>
                <a:spcPts val="1600"/>
              </a:lnSpc>
            </a:pPr>
            <a:r>
              <a:rPr lang="ja-JP" altLang="en-US" sz="1300" b="1" dirty="0" smtClean="0">
                <a:solidFill>
                  <a:schemeClr val="tx1"/>
                </a:solidFill>
                <a:latin typeface="メイリオ" pitchFamily="50" charset="-128"/>
                <a:ea typeface="メイリオ" pitchFamily="50" charset="-128"/>
              </a:rPr>
              <a:t>　　 実施することができます。</a:t>
            </a:r>
            <a:endParaRPr lang="en-US" altLang="ja-JP" sz="1300" b="1" dirty="0" smtClean="0">
              <a:solidFill>
                <a:schemeClr val="tx1"/>
              </a:solidFill>
              <a:latin typeface="メイリオ" pitchFamily="50" charset="-128"/>
              <a:ea typeface="メイリオ" pitchFamily="50" charset="-128"/>
            </a:endParaRPr>
          </a:p>
          <a:p>
            <a:pPr>
              <a:lnSpc>
                <a:spcPts val="1000"/>
              </a:lnSpc>
            </a:pPr>
            <a:r>
              <a:rPr lang="ja-JP" altLang="en-US" sz="1300" b="1" dirty="0" smtClean="0">
                <a:solidFill>
                  <a:schemeClr val="tx1"/>
                </a:solidFill>
                <a:latin typeface="メイリオ" pitchFamily="50" charset="-128"/>
                <a:ea typeface="メイリオ" pitchFamily="50" charset="-128"/>
              </a:rPr>
              <a:t>　 </a:t>
            </a:r>
            <a:endParaRPr lang="en-US" altLang="ja-JP" sz="1300" b="1" dirty="0" smtClean="0">
              <a:solidFill>
                <a:schemeClr val="tx1"/>
              </a:solidFill>
              <a:latin typeface="メイリオ" pitchFamily="50" charset="-128"/>
              <a:ea typeface="メイリオ" pitchFamily="50" charset="-128"/>
            </a:endParaRPr>
          </a:p>
          <a:p>
            <a:pPr>
              <a:lnSpc>
                <a:spcPts val="1500"/>
              </a:lnSpc>
            </a:pPr>
            <a:r>
              <a:rPr lang="ja-JP" altLang="en-US" sz="1300" b="1" dirty="0" smtClean="0">
                <a:solidFill>
                  <a:schemeClr val="tx1"/>
                </a:solidFill>
                <a:latin typeface="メイリオ" pitchFamily="50" charset="-128"/>
                <a:ea typeface="メイリオ" pitchFamily="50" charset="-128"/>
              </a:rPr>
              <a:t> ●　</a:t>
            </a:r>
            <a:r>
              <a:rPr lang="ja-JP" altLang="en-US" sz="1300" b="1" u="sng" dirty="0" smtClean="0">
                <a:solidFill>
                  <a:srgbClr val="CC3300"/>
                </a:solidFill>
                <a:latin typeface="メイリオ" pitchFamily="50" charset="-128"/>
                <a:ea typeface="メイリオ" pitchFamily="50" charset="-128"/>
              </a:rPr>
              <a:t>企業の規模にかかわりなく</a:t>
            </a:r>
            <a:r>
              <a:rPr lang="ja-JP" altLang="en-US" sz="1300" b="1" dirty="0" smtClean="0">
                <a:solidFill>
                  <a:schemeClr val="tx1"/>
                </a:solidFill>
                <a:latin typeface="メイリオ" pitchFamily="50" charset="-128"/>
                <a:ea typeface="メイリオ" pitchFamily="50" charset="-128"/>
              </a:rPr>
              <a:t>活用することができます。</a:t>
            </a:r>
            <a:endParaRPr lang="en-US" altLang="ja-JP" sz="1300" b="1" dirty="0" smtClean="0">
              <a:solidFill>
                <a:schemeClr val="tx1"/>
              </a:solidFill>
              <a:latin typeface="メイリオ" pitchFamily="50" charset="-128"/>
              <a:ea typeface="メイリオ" pitchFamily="50" charset="-128"/>
            </a:endParaRPr>
          </a:p>
          <a:p>
            <a:pPr>
              <a:lnSpc>
                <a:spcPts val="1000"/>
              </a:lnSpc>
            </a:pPr>
            <a:endParaRPr lang="en-US" altLang="ja-JP" sz="1300" b="1" dirty="0" smtClean="0">
              <a:solidFill>
                <a:schemeClr val="tx1"/>
              </a:solidFill>
              <a:latin typeface="メイリオ" pitchFamily="50" charset="-128"/>
              <a:ea typeface="メイリオ" pitchFamily="50" charset="-128"/>
            </a:endParaRPr>
          </a:p>
          <a:p>
            <a:pPr>
              <a:lnSpc>
                <a:spcPts val="1600"/>
              </a:lnSpc>
            </a:pPr>
            <a:r>
              <a:rPr lang="ja-JP" altLang="en-US" sz="1300" b="1" dirty="0" smtClean="0">
                <a:solidFill>
                  <a:schemeClr val="tx1"/>
                </a:solidFill>
                <a:latin typeface="メイリオ" pitchFamily="50" charset="-128"/>
                <a:ea typeface="メイリオ" pitchFamily="50" charset="-128"/>
              </a:rPr>
              <a:t> ●　成長分野等の業務に関する訓練は幅広く支給対象となるため、</a:t>
            </a:r>
            <a:r>
              <a:rPr lang="ja-JP" altLang="en-US" sz="1300" b="1" u="sng" dirty="0" smtClean="0">
                <a:solidFill>
                  <a:srgbClr val="CC3300"/>
                </a:solidFill>
                <a:latin typeface="メイリオ" pitchFamily="50" charset="-128"/>
                <a:ea typeface="メイリオ" pitchFamily="50" charset="-128"/>
              </a:rPr>
              <a:t>さまざまな内容</a:t>
            </a:r>
            <a:endParaRPr lang="en-US" altLang="ja-JP" sz="1300" b="1" u="sng" dirty="0" smtClean="0">
              <a:solidFill>
                <a:srgbClr val="CC3300"/>
              </a:solidFill>
              <a:latin typeface="メイリオ" pitchFamily="50" charset="-128"/>
              <a:ea typeface="メイリオ" pitchFamily="50" charset="-128"/>
            </a:endParaRPr>
          </a:p>
          <a:p>
            <a:pPr>
              <a:lnSpc>
                <a:spcPts val="1600"/>
              </a:lnSpc>
            </a:pPr>
            <a:r>
              <a:rPr lang="ja-JP" altLang="en-US" sz="1300" b="1" dirty="0" smtClean="0">
                <a:solidFill>
                  <a:srgbClr val="CC3300"/>
                </a:solidFill>
                <a:latin typeface="メイリオ" pitchFamily="50" charset="-128"/>
                <a:ea typeface="メイリオ" pitchFamily="50" charset="-128"/>
              </a:rPr>
              <a:t>　 　</a:t>
            </a:r>
            <a:r>
              <a:rPr lang="ja-JP" altLang="en-US" sz="1300" b="1" u="sng" dirty="0" smtClean="0">
                <a:solidFill>
                  <a:srgbClr val="CC3300"/>
                </a:solidFill>
                <a:latin typeface="メイリオ" pitchFamily="50" charset="-128"/>
                <a:ea typeface="メイリオ" pitchFamily="50" charset="-128"/>
              </a:rPr>
              <a:t>の訓練</a:t>
            </a:r>
            <a:r>
              <a:rPr lang="ja-JP" altLang="en-US" sz="1300" b="1" dirty="0" smtClean="0">
                <a:solidFill>
                  <a:schemeClr val="tx1"/>
                </a:solidFill>
                <a:latin typeface="メイリオ" pitchFamily="50" charset="-128"/>
                <a:ea typeface="メイリオ" pitchFamily="50" charset="-128"/>
              </a:rPr>
              <a:t>を実施することができます。</a:t>
            </a:r>
            <a:r>
              <a:rPr lang="ja-JP" altLang="en-US" sz="900" b="1" dirty="0" smtClean="0">
                <a:solidFill>
                  <a:schemeClr val="tx1"/>
                </a:solidFill>
                <a:latin typeface="メイリオ" pitchFamily="50" charset="-128"/>
                <a:ea typeface="メイリオ" pitchFamily="50" charset="-128"/>
              </a:rPr>
              <a:t>（</a:t>
            </a:r>
            <a:r>
              <a:rPr lang="en-US" altLang="ja-JP" sz="900" b="1" dirty="0" smtClean="0">
                <a:solidFill>
                  <a:schemeClr val="tx1"/>
                </a:solidFill>
                <a:latin typeface="メイリオ" pitchFamily="50" charset="-128"/>
                <a:ea typeface="メイリオ" pitchFamily="50" charset="-128"/>
              </a:rPr>
              <a:t>※</a:t>
            </a:r>
            <a:r>
              <a:rPr lang="ja-JP" altLang="en-US" sz="900" b="1" dirty="0" smtClean="0">
                <a:solidFill>
                  <a:schemeClr val="tx1"/>
                </a:solidFill>
                <a:latin typeface="メイリオ" pitchFamily="50" charset="-128"/>
                <a:ea typeface="メイリオ" pitchFamily="50" charset="-128"/>
              </a:rPr>
              <a:t>趣味教養との区別がつかない内容のものは対象外です）</a:t>
            </a:r>
            <a:endParaRPr lang="en-US" altLang="ja-JP" sz="900" b="1" dirty="0" smtClean="0">
              <a:solidFill>
                <a:schemeClr val="tx1"/>
              </a:solidFill>
              <a:latin typeface="メイリオ" pitchFamily="50" charset="-128"/>
              <a:ea typeface="メイリオ" pitchFamily="50" charset="-128"/>
            </a:endParaRPr>
          </a:p>
          <a:p>
            <a:pPr>
              <a:lnSpc>
                <a:spcPts val="1800"/>
              </a:lnSpc>
            </a:pPr>
            <a:endParaRPr lang="en-US" altLang="ja-JP" sz="1100" b="1" dirty="0" smtClean="0">
              <a:solidFill>
                <a:schemeClr val="tx1"/>
              </a:solidFill>
              <a:latin typeface="メイリオ" pitchFamily="50" charset="-128"/>
              <a:ea typeface="メイリオ" pitchFamily="50" charset="-128"/>
            </a:endParaRPr>
          </a:p>
          <a:p>
            <a:pPr>
              <a:lnSpc>
                <a:spcPts val="1800"/>
              </a:lnSpc>
            </a:pPr>
            <a:endParaRPr kumimoji="1" lang="ja-JP" altLang="en-US" sz="1200" dirty="0">
              <a:solidFill>
                <a:schemeClr val="tx1"/>
              </a:solidFill>
              <a:latin typeface="メイリオ" pitchFamily="50" charset="-128"/>
              <a:ea typeface="メイリオ" pitchFamily="50" charset="-128"/>
            </a:endParaRPr>
          </a:p>
        </p:txBody>
      </p:sp>
      <p:sp>
        <p:nvSpPr>
          <p:cNvPr id="35" name="正方形/長方形 9"/>
          <p:cNvSpPr/>
          <p:nvPr/>
        </p:nvSpPr>
        <p:spPr>
          <a:xfrm>
            <a:off x="540271" y="4770636"/>
            <a:ext cx="6480720" cy="864096"/>
          </a:xfrm>
          <a:prstGeom prst="roundRect">
            <a:avLst>
              <a:gd name="adj" fmla="val 12976"/>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t"/>
          <a:lstStyle/>
          <a:p>
            <a:pPr>
              <a:lnSpc>
                <a:spcPts val="1800"/>
              </a:lnSpc>
            </a:pPr>
            <a:r>
              <a:rPr lang="ja-JP" altLang="en-US" sz="1100" dirty="0" smtClean="0">
                <a:solidFill>
                  <a:schemeClr val="tx1"/>
                </a:solidFill>
                <a:latin typeface="メイリオ" pitchFamily="50" charset="-128"/>
                <a:ea typeface="メイリオ" pitchFamily="50" charset="-128"/>
              </a:rPr>
              <a:t>　</a:t>
            </a:r>
            <a:r>
              <a:rPr lang="ja-JP" altLang="en-US" sz="1100" b="1" dirty="0" smtClean="0">
                <a:solidFill>
                  <a:schemeClr val="tx1"/>
                </a:solidFill>
                <a:latin typeface="メイリオ" pitchFamily="50" charset="-128"/>
                <a:ea typeface="メイリオ" pitchFamily="50" charset="-128"/>
              </a:rPr>
              <a:t>①　成長分野等の業務に関連する訓練内容であること</a:t>
            </a:r>
            <a:endParaRPr lang="en-US" altLang="ja-JP" sz="1100" dirty="0" smtClean="0">
              <a:solidFill>
                <a:schemeClr val="tx1"/>
              </a:solidFill>
              <a:latin typeface="メイリオ" pitchFamily="50" charset="-128"/>
              <a:ea typeface="メイリオ" pitchFamily="50" charset="-128"/>
            </a:endParaRPr>
          </a:p>
          <a:p>
            <a:pPr>
              <a:lnSpc>
                <a:spcPts val="1800"/>
              </a:lnSpc>
            </a:pPr>
            <a:r>
              <a:rPr lang="en-US" altLang="ja-JP" sz="1100" b="1" dirty="0" smtClean="0">
                <a:solidFill>
                  <a:schemeClr val="tx1"/>
                </a:solidFill>
                <a:latin typeface="メイリオ" pitchFamily="50" charset="-128"/>
                <a:ea typeface="メイリオ" pitchFamily="50" charset="-128"/>
              </a:rPr>
              <a:t>   </a:t>
            </a:r>
            <a:r>
              <a:rPr lang="ja-JP" altLang="en-US" sz="1100" b="1" dirty="0" smtClean="0">
                <a:solidFill>
                  <a:schemeClr val="tx1"/>
                </a:solidFill>
                <a:latin typeface="メイリオ" pitchFamily="50" charset="-128"/>
                <a:ea typeface="メイリオ" pitchFamily="50" charset="-128"/>
              </a:rPr>
              <a:t>②　１コースの訓練時間が</a:t>
            </a:r>
            <a:r>
              <a:rPr lang="en-US" altLang="ja-JP" sz="1100" b="1" dirty="0" smtClean="0">
                <a:solidFill>
                  <a:schemeClr val="tx1"/>
                </a:solidFill>
                <a:latin typeface="メイリオ" pitchFamily="50" charset="-128"/>
                <a:ea typeface="メイリオ" pitchFamily="50" charset="-128"/>
              </a:rPr>
              <a:t>10</a:t>
            </a:r>
            <a:r>
              <a:rPr lang="ja-JP" altLang="en-US" sz="1100" b="1" dirty="0" smtClean="0">
                <a:solidFill>
                  <a:schemeClr val="tx1"/>
                </a:solidFill>
                <a:latin typeface="メイリオ" pitchFamily="50" charset="-128"/>
                <a:ea typeface="メイリオ" pitchFamily="50" charset="-128"/>
              </a:rPr>
              <a:t>時間以上であること</a:t>
            </a:r>
            <a:endParaRPr lang="en-US" altLang="ja-JP" sz="1100" b="1" dirty="0" smtClean="0">
              <a:solidFill>
                <a:schemeClr val="tx1"/>
              </a:solidFill>
              <a:latin typeface="メイリオ" pitchFamily="50" charset="-128"/>
              <a:ea typeface="メイリオ" pitchFamily="50" charset="-128"/>
            </a:endParaRPr>
          </a:p>
          <a:p>
            <a:pPr>
              <a:lnSpc>
                <a:spcPts val="1800"/>
              </a:lnSpc>
            </a:pPr>
            <a:r>
              <a:rPr lang="ja-JP" altLang="en-US" sz="1100" b="1" dirty="0" smtClean="0">
                <a:solidFill>
                  <a:schemeClr val="tx1"/>
                </a:solidFill>
                <a:latin typeface="メイリオ" pitchFamily="50" charset="-128"/>
                <a:ea typeface="メイリオ" pitchFamily="50" charset="-128"/>
              </a:rPr>
              <a:t>　③　</a:t>
            </a:r>
            <a:r>
              <a:rPr lang="en-US" altLang="ja-JP" sz="1100" b="1" dirty="0" smtClean="0">
                <a:solidFill>
                  <a:schemeClr val="tx1"/>
                </a:solidFill>
                <a:latin typeface="メイリオ" pitchFamily="50" charset="-128"/>
                <a:ea typeface="メイリオ" pitchFamily="50" charset="-128"/>
              </a:rPr>
              <a:t>Off-JT</a:t>
            </a:r>
            <a:r>
              <a:rPr lang="ja-JP" altLang="en-US" sz="1100" b="1" dirty="0" smtClean="0">
                <a:solidFill>
                  <a:schemeClr val="tx1"/>
                </a:solidFill>
                <a:latin typeface="メイリオ" pitchFamily="50" charset="-128"/>
                <a:ea typeface="メイリオ" pitchFamily="50" charset="-128"/>
              </a:rPr>
              <a:t>であること　　　　　　　　　　　　　　　　　　　　　　　　　　  </a:t>
            </a:r>
            <a:r>
              <a:rPr lang="ja-JP" altLang="en-US" sz="1100" dirty="0" smtClean="0">
                <a:solidFill>
                  <a:schemeClr val="tx1"/>
                </a:solidFill>
                <a:latin typeface="メイリオ" pitchFamily="50" charset="-128"/>
                <a:ea typeface="メイリオ" pitchFamily="50" charset="-128"/>
              </a:rPr>
              <a:t>など</a:t>
            </a:r>
            <a:endParaRPr lang="en-US" altLang="ja-JP" sz="1100" dirty="0" smtClean="0">
              <a:solidFill>
                <a:schemeClr val="tx1"/>
              </a:solidFill>
              <a:latin typeface="メイリオ" pitchFamily="50" charset="-128"/>
              <a:ea typeface="メイリオ" pitchFamily="50" charset="-128"/>
            </a:endParaRPr>
          </a:p>
        </p:txBody>
      </p:sp>
      <p:grpSp>
        <p:nvGrpSpPr>
          <p:cNvPr id="2" name="グループ化 3"/>
          <p:cNvGrpSpPr/>
          <p:nvPr/>
        </p:nvGrpSpPr>
        <p:grpSpPr>
          <a:xfrm>
            <a:off x="252239" y="522164"/>
            <a:ext cx="6874991" cy="9704611"/>
            <a:chOff x="-133623" y="20430"/>
            <a:chExt cx="6874991" cy="9632920"/>
          </a:xfrm>
        </p:grpSpPr>
        <p:sp>
          <p:nvSpPr>
            <p:cNvPr id="5" name="テキスト ボックス 4"/>
            <p:cNvSpPr txBox="1"/>
            <p:nvPr/>
          </p:nvSpPr>
          <p:spPr>
            <a:xfrm>
              <a:off x="-133623" y="20430"/>
              <a:ext cx="3672408" cy="259677"/>
            </a:xfrm>
            <a:prstGeom prst="rect">
              <a:avLst/>
            </a:prstGeom>
            <a:noFill/>
            <a:ln w="19050">
              <a:noFill/>
            </a:ln>
          </p:spPr>
          <p:txBody>
            <a:bodyPr wrap="square" rtlCol="0">
              <a:spAutoFit/>
            </a:bodyPr>
            <a:lstStyle/>
            <a:p>
              <a:r>
                <a:rPr kumimoji="1" lang="ja-JP" altLang="en-US" sz="1100" dirty="0" smtClean="0">
                  <a:latin typeface="メイリオ" pitchFamily="50" charset="-128"/>
                  <a:ea typeface="メイリオ" pitchFamily="50" charset="-128"/>
                </a:rPr>
                <a:t>（成長分野等の事業主の皆さまへ）</a:t>
              </a:r>
              <a:endParaRPr kumimoji="1" lang="ja-JP" altLang="en-US" sz="1100" dirty="0">
                <a:latin typeface="メイリオ" pitchFamily="50" charset="-128"/>
                <a:ea typeface="メイリオ" pitchFamily="50" charset="-128"/>
              </a:endParaRPr>
            </a:p>
          </p:txBody>
        </p:sp>
        <p:sp>
          <p:nvSpPr>
            <p:cNvPr id="6" name="正方形/長方形 5"/>
            <p:cNvSpPr/>
            <p:nvPr/>
          </p:nvSpPr>
          <p:spPr>
            <a:xfrm>
              <a:off x="182379" y="306334"/>
              <a:ext cx="6524757" cy="1110717"/>
            </a:xfrm>
            <a:prstGeom prst="rect">
              <a:avLst/>
            </a:prstGeom>
            <a:solidFill>
              <a:schemeClr val="accent6">
                <a:lumMod val="20000"/>
                <a:lumOff val="80000"/>
              </a:schemeClr>
            </a:solidFill>
            <a:ln w="1905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wrap="square" lIns="108000" tIns="72000" rIns="72000" bIns="108000" rtlCol="0" anchor="ctr">
              <a:spAutoFit/>
            </a:bodyPr>
            <a:lstStyle/>
            <a:p>
              <a:pPr algn="ctr">
                <a:lnSpc>
                  <a:spcPts val="3500"/>
                </a:lnSpc>
              </a:pPr>
              <a:endParaRPr lang="en-US" altLang="ja-JP" sz="2400" b="1" i="1" dirty="0" smtClean="0">
                <a:solidFill>
                  <a:schemeClr val="tx1"/>
                </a:solidFill>
                <a:ea typeface="ＤＨＰ特太ゴシック体" pitchFamily="2" charset="-128"/>
              </a:endParaRPr>
            </a:p>
            <a:p>
              <a:pPr algn="ctr">
                <a:lnSpc>
                  <a:spcPts val="3500"/>
                </a:lnSpc>
              </a:pPr>
              <a:r>
                <a:rPr kumimoji="1" lang="ja-JP" altLang="en-US" sz="2400" dirty="0" smtClean="0">
                  <a:solidFill>
                    <a:srgbClr val="CC3300"/>
                  </a:solidFill>
                  <a:ea typeface="ＤＨＰ特太ゴシック体" pitchFamily="2" charset="-128"/>
                </a:rPr>
                <a:t>　　                                                             </a:t>
              </a:r>
              <a:r>
                <a:rPr lang="ja-JP" altLang="en-US" sz="2800" b="1" dirty="0" smtClean="0">
                  <a:ea typeface="ＤＦ特太ゴシック体" pitchFamily="1" charset="-128"/>
                </a:rPr>
                <a:t>　</a:t>
              </a:r>
              <a:endParaRPr kumimoji="1" lang="ja-JP" altLang="en-US" sz="1800" dirty="0">
                <a:ea typeface="ＤＦ特太ゴシック体" pitchFamily="1" charset="-128"/>
              </a:endParaRPr>
            </a:p>
          </p:txBody>
        </p:sp>
        <p:sp>
          <p:nvSpPr>
            <p:cNvPr id="8" name="テキスト ボックス 7"/>
            <p:cNvSpPr txBox="1"/>
            <p:nvPr/>
          </p:nvSpPr>
          <p:spPr>
            <a:xfrm>
              <a:off x="116632" y="1504437"/>
              <a:ext cx="6624736" cy="1109994"/>
            </a:xfrm>
            <a:prstGeom prst="rect">
              <a:avLst/>
            </a:prstGeom>
            <a:noFill/>
            <a:ln w="19050">
              <a:noFill/>
            </a:ln>
          </p:spPr>
          <p:txBody>
            <a:bodyPr wrap="square" rtlCol="0">
              <a:spAutoFit/>
            </a:bodyPr>
            <a:lstStyle/>
            <a:p>
              <a:pPr algn="just">
                <a:lnSpc>
                  <a:spcPts val="1600"/>
                </a:lnSpc>
              </a:pPr>
              <a:r>
                <a:rPr kumimoji="1" lang="ja-JP" altLang="en-US" sz="1400" dirty="0" smtClean="0">
                  <a:latin typeface="メイリオ" pitchFamily="50" charset="-128"/>
                  <a:ea typeface="メイリオ" pitchFamily="50" charset="-128"/>
                </a:rPr>
                <a:t>　</a:t>
              </a:r>
              <a:r>
                <a:rPr kumimoji="1" lang="ja-JP" altLang="en-US" sz="1200" b="1" dirty="0" smtClean="0">
                  <a:latin typeface="メイリオ" pitchFamily="50" charset="-128"/>
                  <a:ea typeface="メイリオ" pitchFamily="50" charset="-128"/>
                </a:rPr>
                <a:t>成長分野等人材育成支援事業</a:t>
              </a:r>
              <a:r>
                <a:rPr kumimoji="1" lang="ja-JP" altLang="en-US" sz="1200" dirty="0" smtClean="0">
                  <a:latin typeface="メイリオ" pitchFamily="50" charset="-128"/>
                  <a:ea typeface="メイリオ" pitchFamily="50" charset="-128"/>
                </a:rPr>
                <a:t>とは、</a:t>
              </a:r>
              <a:r>
                <a:rPr kumimoji="1" lang="ja-JP" altLang="en-US" sz="1200" b="1" dirty="0" smtClean="0">
                  <a:latin typeface="メイリオ" pitchFamily="50" charset="-128"/>
                  <a:ea typeface="メイリオ" pitchFamily="50" charset="-128"/>
                </a:rPr>
                <a:t>健康、環境分野および関連するものづくり分野</a:t>
              </a:r>
              <a:r>
                <a:rPr kumimoji="1" lang="ja-JP" altLang="en-US" sz="1000" dirty="0" smtClean="0">
                  <a:latin typeface="メイリオ" pitchFamily="50" charset="-128"/>
                  <a:ea typeface="メイリオ" pitchFamily="50" charset="-128"/>
                </a:rPr>
                <a:t>（医療機器、エコ家電、</a:t>
              </a:r>
              <a:r>
                <a:rPr kumimoji="1" lang="en-US" altLang="ja-JP" sz="1000" dirty="0" smtClean="0">
                  <a:latin typeface="メイリオ" pitchFamily="50" charset="-128"/>
                  <a:ea typeface="メイリオ" pitchFamily="50" charset="-128"/>
                </a:rPr>
                <a:t>LED</a:t>
              </a:r>
              <a:r>
                <a:rPr kumimoji="1" lang="ja-JP" altLang="en-US" sz="1000" dirty="0" err="1" smtClean="0">
                  <a:latin typeface="メイリオ" pitchFamily="50" charset="-128"/>
                  <a:ea typeface="メイリオ" pitchFamily="50" charset="-128"/>
                </a:rPr>
                <a:t>、</a:t>
              </a:r>
              <a:r>
                <a:rPr kumimoji="1" lang="ja-JP" altLang="en-US" sz="1000" dirty="0" smtClean="0">
                  <a:latin typeface="メイリオ" pitchFamily="50" charset="-128"/>
                  <a:ea typeface="メイリオ" pitchFamily="50" charset="-128"/>
                </a:rPr>
                <a:t>電気自動車関連など </a:t>
              </a:r>
              <a:r>
                <a:rPr kumimoji="1" lang="en-US" altLang="ja-JP" sz="1000" dirty="0" smtClean="0">
                  <a:latin typeface="メイリオ" pitchFamily="50" charset="-128"/>
                  <a:ea typeface="メイリオ" pitchFamily="50" charset="-128"/>
                </a:rPr>
                <a:t>(※)</a:t>
              </a:r>
              <a:r>
                <a:rPr kumimoji="1" lang="ja-JP" altLang="en-US" sz="1000" dirty="0" smtClean="0">
                  <a:latin typeface="メイリオ" pitchFamily="50" charset="-128"/>
                  <a:ea typeface="メイリオ" pitchFamily="50" charset="-128"/>
                </a:rPr>
                <a:t> ）</a:t>
              </a:r>
              <a:r>
                <a:rPr kumimoji="1" lang="ja-JP" altLang="en-US" sz="1200" dirty="0" smtClean="0">
                  <a:latin typeface="メイリオ" pitchFamily="50" charset="-128"/>
                  <a:ea typeface="メイリオ" pitchFamily="50" charset="-128"/>
                </a:rPr>
                <a:t>において、雇用期間の定めのない従業員を雇い入れ、または他の分野から配置転換し、都道府県労働局長の認定を受けた</a:t>
              </a:r>
              <a:r>
                <a:rPr kumimoji="1" lang="ja-JP" altLang="en-US" sz="1200" b="1" dirty="0" smtClean="0">
                  <a:latin typeface="メイリオ" pitchFamily="50" charset="-128"/>
                  <a:ea typeface="メイリオ" pitchFamily="50" charset="-128"/>
                </a:rPr>
                <a:t>職業訓練計画</a:t>
              </a:r>
              <a:r>
                <a:rPr kumimoji="1" lang="ja-JP" altLang="en-US" sz="1200" dirty="0" smtClean="0">
                  <a:latin typeface="メイリオ" pitchFamily="50" charset="-128"/>
                  <a:ea typeface="メイリオ" pitchFamily="50" charset="-128"/>
                </a:rPr>
                <a:t>に基づき、</a:t>
              </a:r>
              <a:r>
                <a:rPr kumimoji="1" lang="en-US" altLang="ja-JP" sz="1200" b="1" dirty="0" smtClean="0">
                  <a:latin typeface="メイリオ" pitchFamily="50" charset="-128"/>
                  <a:ea typeface="メイリオ" pitchFamily="50" charset="-128"/>
                </a:rPr>
                <a:t>Off-JT</a:t>
              </a:r>
              <a:r>
                <a:rPr kumimoji="1" lang="ja-JP" altLang="en-US" sz="1200" dirty="0" smtClean="0">
                  <a:latin typeface="メイリオ" pitchFamily="50" charset="-128"/>
                  <a:ea typeface="メイリオ" pitchFamily="50" charset="-128"/>
                </a:rPr>
                <a:t>（通常の業務を離れて行う職業訓練）を実施した事業主へ、</a:t>
              </a:r>
              <a:r>
                <a:rPr kumimoji="1" lang="ja-JP" altLang="en-US" sz="1200" b="1" dirty="0" smtClean="0">
                  <a:latin typeface="メイリオ" pitchFamily="50" charset="-128"/>
                  <a:ea typeface="メイリオ" pitchFamily="50" charset="-128"/>
                </a:rPr>
                <a:t>訓練費用の一部</a:t>
              </a:r>
              <a:r>
                <a:rPr lang="ja-JP" altLang="en-US" sz="1200" b="1" dirty="0" smtClean="0">
                  <a:latin typeface="メイリオ" pitchFamily="50" charset="-128"/>
                  <a:ea typeface="メイリオ" pitchFamily="50" charset="-128"/>
                </a:rPr>
                <a:t>を助成</a:t>
              </a:r>
              <a:r>
                <a:rPr kumimoji="1" lang="ja-JP" altLang="en-US" sz="1200" dirty="0" smtClean="0">
                  <a:latin typeface="メイリオ" pitchFamily="50" charset="-128"/>
                  <a:ea typeface="メイリオ" pitchFamily="50" charset="-128"/>
                </a:rPr>
                <a:t>する制度です。　</a:t>
              </a:r>
              <a:endParaRPr kumimoji="1" lang="en-US" altLang="ja-JP" sz="1200" dirty="0" smtClean="0">
                <a:latin typeface="メイリオ" pitchFamily="50" charset="-128"/>
                <a:ea typeface="メイリオ" pitchFamily="50" charset="-128"/>
              </a:endParaRPr>
            </a:p>
          </p:txBody>
        </p:sp>
        <p:grpSp>
          <p:nvGrpSpPr>
            <p:cNvPr id="3" name="グループ化 12"/>
            <p:cNvGrpSpPr/>
            <p:nvPr/>
          </p:nvGrpSpPr>
          <p:grpSpPr>
            <a:xfrm>
              <a:off x="979484" y="9260276"/>
              <a:ext cx="5040559" cy="393074"/>
              <a:chOff x="1575025" y="8237419"/>
              <a:chExt cx="2760196" cy="423682"/>
            </a:xfrm>
          </p:grpSpPr>
          <p:pic>
            <p:nvPicPr>
              <p:cNvPr id="23" name="Picture 5"/>
              <p:cNvPicPr>
                <a:picLocks noChangeAspect="1" noChangeArrowheads="1"/>
              </p:cNvPicPr>
              <p:nvPr/>
            </p:nvPicPr>
            <p:blipFill>
              <a:blip r:embed="rId3" cstate="print"/>
              <a:srcRect/>
              <a:stretch>
                <a:fillRect/>
              </a:stretch>
            </p:blipFill>
            <p:spPr bwMode="auto">
              <a:xfrm>
                <a:off x="1804695" y="8237419"/>
                <a:ext cx="217621" cy="423682"/>
              </a:xfrm>
              <a:prstGeom prst="rect">
                <a:avLst/>
              </a:prstGeom>
              <a:noFill/>
              <a:ln w="19050">
                <a:noFill/>
              </a:ln>
            </p:spPr>
          </p:pic>
          <p:sp>
            <p:nvSpPr>
              <p:cNvPr id="24" name="Rectangle 7"/>
              <p:cNvSpPr>
                <a:spLocks noChangeArrowheads="1"/>
              </p:cNvSpPr>
              <p:nvPr/>
            </p:nvSpPr>
            <p:spPr bwMode="auto">
              <a:xfrm>
                <a:off x="1575025" y="8301749"/>
                <a:ext cx="2760196" cy="312828"/>
              </a:xfrm>
              <a:prstGeom prst="rect">
                <a:avLst/>
              </a:prstGeom>
              <a:noFill/>
              <a:ln w="19050">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ja-JP" altLang="en-US" sz="1300" b="1" dirty="0" smtClean="0">
                    <a:latin typeface="HG丸ｺﾞｼｯｸM-PRO" pitchFamily="50" charset="-128"/>
                    <a:ea typeface="HG丸ｺﾞｼｯｸM-PRO" pitchFamily="50" charset="-128"/>
                    <a:cs typeface="Times New Roman" pitchFamily="18" charset="0"/>
                  </a:rPr>
                  <a:t>厚生労働省・都道府県労働局・ハローワーク</a:t>
                </a:r>
                <a:endParaRPr lang="en-US" altLang="ja-JP" sz="1300" spc="-298" dirty="0" smtClean="0">
                  <a:latin typeface="HG丸ｺﾞｼｯｸM-PRO" pitchFamily="50" charset="-128"/>
                  <a:ea typeface="HG丸ｺﾞｼｯｸM-PRO" pitchFamily="50" charset="-128"/>
                  <a:cs typeface="ＭＳ Ｐゴシック" pitchFamily="50" charset="-128"/>
                </a:endParaRPr>
              </a:p>
            </p:txBody>
          </p:sp>
        </p:grpSp>
        <p:sp>
          <p:nvSpPr>
            <p:cNvPr id="10" name="テキスト ボックス 9"/>
            <p:cNvSpPr txBox="1"/>
            <p:nvPr/>
          </p:nvSpPr>
          <p:spPr>
            <a:xfrm>
              <a:off x="279698" y="8727620"/>
              <a:ext cx="6336704" cy="461665"/>
            </a:xfrm>
            <a:prstGeom prst="rect">
              <a:avLst/>
            </a:prstGeom>
            <a:noFill/>
            <a:ln w="19050">
              <a:noFill/>
            </a:ln>
          </p:spPr>
          <p:txBody>
            <a:bodyPr wrap="square" rtlCol="0" anchor="ctr">
              <a:spAutoFit/>
            </a:bodyPr>
            <a:lstStyle/>
            <a:p>
              <a:pPr algn="ctr"/>
              <a:r>
                <a:rPr kumimoji="1" lang="ja-JP" altLang="en-US" sz="1200" b="1" dirty="0" smtClean="0">
                  <a:solidFill>
                    <a:srgbClr val="002060"/>
                  </a:solidFill>
                  <a:latin typeface="HG丸ｺﾞｼｯｸM-PRO" pitchFamily="50" charset="-128"/>
                  <a:ea typeface="HG丸ｺﾞｼｯｸM-PRO" pitchFamily="50" charset="-128"/>
                </a:rPr>
                <a:t>奨励金の支給には、このほかにも一定の要件があります。</a:t>
              </a:r>
              <a:endParaRPr kumimoji="1" lang="en-US" altLang="ja-JP" sz="1200" b="1" dirty="0" smtClean="0">
                <a:solidFill>
                  <a:srgbClr val="002060"/>
                </a:solidFill>
                <a:latin typeface="HG丸ｺﾞｼｯｸM-PRO" pitchFamily="50" charset="-128"/>
                <a:ea typeface="HG丸ｺﾞｼｯｸM-PRO" pitchFamily="50" charset="-128"/>
              </a:endParaRPr>
            </a:p>
            <a:p>
              <a:pPr algn="ctr"/>
              <a:r>
                <a:rPr kumimoji="1" lang="ja-JP" altLang="en-US" sz="1200" b="1" dirty="0" smtClean="0">
                  <a:solidFill>
                    <a:srgbClr val="002060"/>
                  </a:solidFill>
                  <a:latin typeface="HG丸ｺﾞｼｯｸM-PRO" pitchFamily="50" charset="-128"/>
                  <a:ea typeface="HG丸ｺﾞｼｯｸM-PRO" pitchFamily="50" charset="-128"/>
                </a:rPr>
                <a:t>詳細は、最寄りの都道府県労働局またはハローワークへお問い合わせください。</a:t>
              </a:r>
              <a:endParaRPr kumimoji="1" lang="ja-JP" altLang="en-US" sz="1200" b="1" dirty="0">
                <a:solidFill>
                  <a:srgbClr val="002060"/>
                </a:solidFill>
                <a:latin typeface="HG丸ｺﾞｼｯｸM-PRO" pitchFamily="50" charset="-128"/>
                <a:ea typeface="HG丸ｺﾞｼｯｸM-PRO" pitchFamily="50" charset="-128"/>
              </a:endParaRPr>
            </a:p>
          </p:txBody>
        </p:sp>
        <p:sp>
          <p:nvSpPr>
            <p:cNvPr id="12" name="正方形/長方形 9"/>
            <p:cNvSpPr/>
            <p:nvPr/>
          </p:nvSpPr>
          <p:spPr>
            <a:xfrm>
              <a:off x="226417" y="5452610"/>
              <a:ext cx="6480000" cy="714681"/>
            </a:xfrm>
            <a:prstGeom prst="roundRect">
              <a:avLst>
                <a:gd name="adj" fmla="val 13415"/>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rtlCol="0" anchor="ctr" anchorCtr="0"/>
            <a:lstStyle/>
            <a:p>
              <a:pPr>
                <a:lnSpc>
                  <a:spcPts val="1700"/>
                </a:lnSpc>
              </a:pPr>
              <a:r>
                <a:rPr lang="en-US" altLang="ja-JP" sz="1200" dirty="0" smtClean="0">
                  <a:solidFill>
                    <a:schemeClr val="tx1"/>
                  </a:solidFill>
                  <a:latin typeface="メイリオ" pitchFamily="50" charset="-128"/>
                  <a:ea typeface="メイリオ" pitchFamily="50" charset="-128"/>
                </a:rPr>
                <a:t> </a:t>
              </a:r>
              <a:r>
                <a:rPr lang="ja-JP" altLang="en-US" sz="1200" dirty="0" smtClean="0">
                  <a:solidFill>
                    <a:schemeClr val="tx1"/>
                  </a:solidFill>
                  <a:latin typeface="メイリオ" pitchFamily="50" charset="-128"/>
                  <a:ea typeface="メイリオ" pitchFamily="50" charset="-128"/>
                </a:rPr>
                <a:t>　</a:t>
              </a:r>
              <a:r>
                <a:rPr lang="ja-JP" altLang="en-US" sz="1100" b="1" dirty="0" smtClean="0">
                  <a:solidFill>
                    <a:schemeClr val="tx1"/>
                  </a:solidFill>
                  <a:latin typeface="メイリオ" pitchFamily="50" charset="-128"/>
                  <a:ea typeface="メイリオ" pitchFamily="50" charset="-128"/>
                </a:rPr>
                <a:t>事業主が負担した訓練費用を、１コースにつき対象者１人あたり </a:t>
              </a:r>
              <a:r>
                <a:rPr lang="en-US" altLang="ja-JP" sz="2000" b="1" dirty="0" smtClean="0">
                  <a:solidFill>
                    <a:srgbClr val="FF0000"/>
                  </a:solidFill>
                  <a:latin typeface="メイリオ" pitchFamily="50" charset="-128"/>
                  <a:ea typeface="メイリオ" pitchFamily="50" charset="-128"/>
                </a:rPr>
                <a:t>20</a:t>
              </a:r>
              <a:r>
                <a:rPr lang="ja-JP" altLang="en-US" sz="2000" b="1" dirty="0" smtClean="0">
                  <a:solidFill>
                    <a:srgbClr val="FF0000"/>
                  </a:solidFill>
                  <a:latin typeface="メイリオ" pitchFamily="50" charset="-128"/>
                  <a:ea typeface="メイリオ" pitchFamily="50" charset="-128"/>
                </a:rPr>
                <a:t>万円</a:t>
              </a: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を上限として  </a:t>
              </a:r>
              <a:endParaRPr lang="en-US" altLang="ja-JP" sz="1100" b="1" dirty="0" smtClean="0">
                <a:solidFill>
                  <a:schemeClr val="tx1"/>
                </a:solidFill>
                <a:latin typeface="メイリオ" pitchFamily="50" charset="-128"/>
                <a:ea typeface="メイリオ" pitchFamily="50" charset="-128"/>
              </a:endParaRPr>
            </a:p>
            <a:p>
              <a:pPr>
                <a:lnSpc>
                  <a:spcPts val="1700"/>
                </a:lnSpc>
              </a:pPr>
              <a:r>
                <a:rPr lang="en-US" altLang="ja-JP" sz="1100" b="1" dirty="0" smtClean="0">
                  <a:solidFill>
                    <a:schemeClr val="tx1"/>
                  </a:solidFill>
                  <a:latin typeface="メイリオ" pitchFamily="50" charset="-128"/>
                  <a:ea typeface="メイリオ" pitchFamily="50" charset="-128"/>
                </a:rPr>
                <a:t> </a:t>
              </a:r>
              <a:r>
                <a:rPr lang="ja-JP" altLang="en-US" sz="1100" b="1" dirty="0" smtClean="0">
                  <a:solidFill>
                    <a:schemeClr val="tx1"/>
                  </a:solidFill>
                  <a:latin typeface="メイリオ" pitchFamily="50" charset="-128"/>
                  <a:ea typeface="メイリオ" pitchFamily="50" charset="-128"/>
                </a:rPr>
                <a:t>支給します。 </a:t>
              </a:r>
              <a:r>
                <a:rPr lang="en-US" altLang="ja-JP" sz="1100" b="1" dirty="0" smtClean="0">
                  <a:solidFill>
                    <a:schemeClr val="tx1"/>
                  </a:solidFill>
                  <a:latin typeface="メイリオ" pitchFamily="50" charset="-128"/>
                  <a:ea typeface="メイリオ" pitchFamily="50" charset="-128"/>
                </a:rPr>
                <a:t>※</a:t>
              </a:r>
              <a:r>
                <a:rPr lang="ja-JP" altLang="en-US" sz="1100" b="1" dirty="0" smtClean="0">
                  <a:solidFill>
                    <a:schemeClr val="tx1"/>
                  </a:solidFill>
                  <a:latin typeface="メイリオ" pitchFamily="50" charset="-128"/>
                  <a:ea typeface="メイリオ" pitchFamily="50" charset="-128"/>
                </a:rPr>
                <a:t>中小企業が大学院を利用した場合には、</a:t>
              </a:r>
              <a:r>
                <a:rPr lang="en-US" altLang="ja-JP" sz="1100" b="1" dirty="0" smtClean="0">
                  <a:solidFill>
                    <a:srgbClr val="FF0000"/>
                  </a:solidFill>
                  <a:latin typeface="メイリオ" pitchFamily="50" charset="-128"/>
                  <a:ea typeface="メイリオ" pitchFamily="50" charset="-128"/>
                </a:rPr>
                <a:t>50</a:t>
              </a:r>
              <a:r>
                <a:rPr lang="ja-JP" altLang="en-US" sz="1100" b="1" dirty="0" smtClean="0">
                  <a:solidFill>
                    <a:srgbClr val="FF0000"/>
                  </a:solidFill>
                  <a:latin typeface="メイリオ" pitchFamily="50" charset="-128"/>
                  <a:ea typeface="メイリオ" pitchFamily="50" charset="-128"/>
                </a:rPr>
                <a:t>万円</a:t>
              </a:r>
              <a:r>
                <a:rPr lang="ja-JP" altLang="en-US" sz="1100" b="1" dirty="0" smtClean="0">
                  <a:solidFill>
                    <a:schemeClr val="tx1"/>
                  </a:solidFill>
                  <a:latin typeface="メイリオ" pitchFamily="50" charset="-128"/>
                  <a:ea typeface="メイリオ" pitchFamily="50" charset="-128"/>
                </a:rPr>
                <a:t>を上限とします。</a:t>
              </a:r>
              <a:r>
                <a:rPr lang="ja-JP" altLang="en-US" sz="1100" dirty="0" smtClean="0">
                  <a:solidFill>
                    <a:schemeClr val="tx1"/>
                  </a:solidFill>
                  <a:latin typeface="メイリオ" pitchFamily="50" charset="-128"/>
                  <a:ea typeface="メイリオ" pitchFamily="50" charset="-128"/>
                </a:rPr>
                <a:t>　</a:t>
              </a:r>
              <a:endParaRPr kumimoji="1" lang="ja-JP" altLang="en-US" sz="1100" dirty="0">
                <a:solidFill>
                  <a:schemeClr val="tx1"/>
                </a:solidFill>
                <a:latin typeface="メイリオ" pitchFamily="50" charset="-128"/>
                <a:ea typeface="メイリオ" pitchFamily="50" charset="-128"/>
              </a:endParaRPr>
            </a:p>
          </p:txBody>
        </p:sp>
      </p:grpSp>
      <p:sp>
        <p:nvSpPr>
          <p:cNvPr id="25" name="額縁 24"/>
          <p:cNvSpPr/>
          <p:nvPr/>
        </p:nvSpPr>
        <p:spPr>
          <a:xfrm>
            <a:off x="684287" y="5778748"/>
            <a:ext cx="1440160" cy="360000"/>
          </a:xfrm>
          <a:prstGeom prst="bevel">
            <a:avLst/>
          </a:prstGeom>
          <a:solidFill>
            <a:schemeClr val="accent1">
              <a:lumMod val="75000"/>
            </a:schemeClr>
          </a:solid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bg1"/>
                </a:solidFill>
                <a:ea typeface="ＤＦ特太ゴシック体" pitchFamily="1" charset="-128"/>
              </a:rPr>
              <a:t>支給額</a:t>
            </a:r>
            <a:endParaRPr kumimoji="1" lang="ja-JP" altLang="en-US" sz="1400" dirty="0">
              <a:solidFill>
                <a:schemeClr val="bg1"/>
              </a:solidFill>
              <a:ea typeface="ＤＦ特太ゴシック体" pitchFamily="1" charset="-128"/>
            </a:endParaRPr>
          </a:p>
        </p:txBody>
      </p:sp>
      <p:sp>
        <p:nvSpPr>
          <p:cNvPr id="26" name="AutoShape 14"/>
          <p:cNvSpPr>
            <a:spLocks noChangeArrowheads="1"/>
          </p:cNvSpPr>
          <p:nvPr/>
        </p:nvSpPr>
        <p:spPr bwMode="auto">
          <a:xfrm>
            <a:off x="1248476" y="-325647"/>
            <a:ext cx="6695952" cy="765285"/>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7" name="AutoShape 12"/>
          <p:cNvSpPr>
            <a:spLocks noChangeArrowheads="1"/>
          </p:cNvSpPr>
          <p:nvPr/>
        </p:nvSpPr>
        <p:spPr bwMode="auto">
          <a:xfrm>
            <a:off x="-383958" y="-325798"/>
            <a:ext cx="935732" cy="765437"/>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pic>
        <p:nvPicPr>
          <p:cNvPr id="28" name="図 27"/>
          <p:cNvPicPr>
            <a:picLocks noChangeAspect="1" noChangeArrowheads="1"/>
          </p:cNvPicPr>
          <p:nvPr/>
        </p:nvPicPr>
        <p:blipFill>
          <a:blip r:embed="rId4" cstate="print"/>
          <a:srcRect/>
          <a:stretch>
            <a:fillRect/>
          </a:stretch>
        </p:blipFill>
        <p:spPr bwMode="auto">
          <a:xfrm>
            <a:off x="540271" y="-339161"/>
            <a:ext cx="720080" cy="778800"/>
          </a:xfrm>
          <a:prstGeom prst="rect">
            <a:avLst/>
          </a:prstGeom>
          <a:noFill/>
          <a:ln w="9525">
            <a:noFill/>
            <a:miter lim="800000"/>
            <a:headEnd/>
            <a:tailEnd/>
          </a:ln>
        </p:spPr>
      </p:pic>
      <p:grpSp>
        <p:nvGrpSpPr>
          <p:cNvPr id="4" name="Group 6"/>
          <p:cNvGrpSpPr>
            <a:grpSpLocks/>
          </p:cNvGrpSpPr>
          <p:nvPr/>
        </p:nvGrpSpPr>
        <p:grpSpPr bwMode="auto">
          <a:xfrm>
            <a:off x="-446886" y="10207547"/>
            <a:ext cx="8404225" cy="852488"/>
            <a:chOff x="-364" y="16391"/>
            <a:chExt cx="13235" cy="940"/>
          </a:xfrm>
        </p:grpSpPr>
        <p:sp>
          <p:nvSpPr>
            <p:cNvPr id="30" name="AutoShape 7"/>
            <p:cNvSpPr>
              <a:spLocks noChangeArrowheads="1"/>
            </p:cNvSpPr>
            <p:nvPr/>
          </p:nvSpPr>
          <p:spPr bwMode="auto">
            <a:xfrm>
              <a:off x="-364" y="16443"/>
              <a:ext cx="10529" cy="794"/>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1" name="AutoShape 9"/>
            <p:cNvSpPr>
              <a:spLocks noChangeArrowheads="1"/>
            </p:cNvSpPr>
            <p:nvPr/>
          </p:nvSpPr>
          <p:spPr bwMode="auto">
            <a:xfrm>
              <a:off x="11283" y="16391"/>
              <a:ext cx="1588" cy="940"/>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grpSp>
      <p:pic>
        <p:nvPicPr>
          <p:cNvPr id="32" name="図 1"/>
          <p:cNvPicPr>
            <a:picLocks noChangeAspect="1" noChangeArrowheads="1"/>
          </p:cNvPicPr>
          <p:nvPr/>
        </p:nvPicPr>
        <p:blipFill>
          <a:blip r:embed="rId4" cstate="print"/>
          <a:srcRect/>
          <a:stretch>
            <a:fillRect/>
          </a:stretch>
        </p:blipFill>
        <p:spPr bwMode="auto">
          <a:xfrm rot="10800000">
            <a:off x="6228903" y="10220884"/>
            <a:ext cx="719260" cy="504056"/>
          </a:xfrm>
          <a:prstGeom prst="rect">
            <a:avLst/>
          </a:prstGeom>
          <a:noFill/>
          <a:ln w="9525">
            <a:noFill/>
            <a:miter lim="800000"/>
            <a:headEnd/>
            <a:tailEnd/>
          </a:ln>
        </p:spPr>
      </p:pic>
      <p:sp>
        <p:nvSpPr>
          <p:cNvPr id="33" name="正方形/長方形 32"/>
          <p:cNvSpPr/>
          <p:nvPr/>
        </p:nvSpPr>
        <p:spPr>
          <a:xfrm>
            <a:off x="6228903" y="9931043"/>
            <a:ext cx="1296144"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smtClean="0">
                <a:solidFill>
                  <a:schemeClr val="tx1"/>
                </a:solidFill>
              </a:rPr>
              <a:t>Ｌ</a:t>
            </a:r>
            <a:r>
              <a:rPr kumimoji="1" lang="ja-JP" altLang="en-US" sz="800" dirty="0" smtClean="0">
                <a:solidFill>
                  <a:schemeClr val="tx1"/>
                </a:solidFill>
              </a:rPr>
              <a:t>Ｌ　２４</a:t>
            </a:r>
            <a:r>
              <a:rPr lang="ja-JP" altLang="en-US" sz="800" dirty="0" smtClean="0">
                <a:solidFill>
                  <a:schemeClr val="tx1"/>
                </a:solidFill>
              </a:rPr>
              <a:t>０２２４</a:t>
            </a:r>
            <a:r>
              <a:rPr kumimoji="1" lang="ja-JP" altLang="en-US" sz="800" dirty="0" smtClean="0">
                <a:solidFill>
                  <a:schemeClr val="tx1"/>
                </a:solidFill>
              </a:rPr>
              <a:t>　政</a:t>
            </a:r>
            <a:r>
              <a:rPr lang="ja-JP" altLang="en-US" sz="800" dirty="0" smtClean="0">
                <a:solidFill>
                  <a:schemeClr val="tx1"/>
                </a:solidFill>
              </a:rPr>
              <a:t>０２</a:t>
            </a:r>
            <a:endParaRPr kumimoji="1" lang="ja-JP" altLang="en-US" sz="800" dirty="0">
              <a:solidFill>
                <a:schemeClr val="tx1"/>
              </a:solidFill>
            </a:endParaRPr>
          </a:p>
        </p:txBody>
      </p:sp>
      <p:sp>
        <p:nvSpPr>
          <p:cNvPr id="34" name="額縁 33"/>
          <p:cNvSpPr/>
          <p:nvPr/>
        </p:nvSpPr>
        <p:spPr>
          <a:xfrm>
            <a:off x="684287" y="4554612"/>
            <a:ext cx="3240360" cy="360000"/>
          </a:xfrm>
          <a:prstGeom prst="bevel">
            <a:avLst/>
          </a:prstGeom>
          <a:solidFill>
            <a:schemeClr val="accent1">
              <a:lumMod val="75000"/>
            </a:schemeClr>
          </a:solid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bg1"/>
                </a:solidFill>
                <a:ea typeface="ＤＦ特太ゴシック体" pitchFamily="1" charset="-128"/>
              </a:rPr>
              <a:t>支給対象となる職業訓練コース</a:t>
            </a:r>
            <a:endParaRPr kumimoji="1" lang="ja-JP" altLang="en-US" sz="1400" dirty="0">
              <a:solidFill>
                <a:schemeClr val="bg1"/>
              </a:solidFill>
              <a:ea typeface="ＤＦ特太ゴシック体" pitchFamily="1" charset="-128"/>
            </a:endParaRPr>
          </a:p>
        </p:txBody>
      </p:sp>
      <p:sp>
        <p:nvSpPr>
          <p:cNvPr id="36" name="正方形/長方形 35"/>
          <p:cNvSpPr/>
          <p:nvPr/>
        </p:nvSpPr>
        <p:spPr>
          <a:xfrm>
            <a:off x="2090883" y="6856031"/>
            <a:ext cx="3240360" cy="360000"/>
          </a:xfrm>
          <a:prstGeom prst="rect">
            <a:avLst/>
          </a:prstGeom>
          <a:solidFill>
            <a:schemeClr val="accent6">
              <a:lumMod val="20000"/>
              <a:lumOff val="80000"/>
            </a:schemeClr>
          </a:solidFill>
          <a:ln w="19050" cmpd="sng">
            <a:solidFill>
              <a:srgbClr val="00B05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600" dirty="0" smtClean="0">
                <a:solidFill>
                  <a:schemeClr val="tx1"/>
                </a:solidFill>
                <a:ea typeface="ＤＨＰ特太ゴシック体" pitchFamily="2" charset="-128"/>
              </a:rPr>
              <a:t>この奨励金を活用するメリット</a:t>
            </a:r>
            <a:endParaRPr kumimoji="1" lang="ja-JP" altLang="en-US" sz="1600" dirty="0">
              <a:solidFill>
                <a:schemeClr val="tx1"/>
              </a:solidFill>
              <a:ea typeface="ＤＨＰ特太ゴシック体" pitchFamily="2" charset="-128"/>
            </a:endParaRPr>
          </a:p>
        </p:txBody>
      </p:sp>
      <p:sp>
        <p:nvSpPr>
          <p:cNvPr id="39" name="額縁 38"/>
          <p:cNvSpPr/>
          <p:nvPr/>
        </p:nvSpPr>
        <p:spPr>
          <a:xfrm>
            <a:off x="684287" y="3186460"/>
            <a:ext cx="2981356" cy="360000"/>
          </a:xfrm>
          <a:prstGeom prst="bevel">
            <a:avLst/>
          </a:prstGeom>
          <a:solidFill>
            <a:schemeClr val="accent1">
              <a:lumMod val="75000"/>
            </a:schemeClr>
          </a:solid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bg1"/>
                </a:solidFill>
                <a:ea typeface="ＤＦ特太ゴシック体" pitchFamily="1" charset="-128"/>
              </a:rPr>
              <a:t>奨励</a:t>
            </a:r>
            <a:r>
              <a:rPr kumimoji="1" lang="ja-JP" altLang="en-US" sz="1400" dirty="0" smtClean="0">
                <a:solidFill>
                  <a:schemeClr val="bg1"/>
                </a:solidFill>
                <a:ea typeface="ＤＦ特太ゴシック体" pitchFamily="1" charset="-128"/>
              </a:rPr>
              <a:t>金支給対象事業主の要件</a:t>
            </a:r>
            <a:endParaRPr kumimoji="1" lang="ja-JP" altLang="en-US" sz="1400" dirty="0">
              <a:solidFill>
                <a:schemeClr val="bg1"/>
              </a:solidFill>
              <a:ea typeface="ＤＦ特太ゴシック体" pitchFamily="1" charset="-128"/>
            </a:endParaRPr>
          </a:p>
        </p:txBody>
      </p:sp>
      <p:sp>
        <p:nvSpPr>
          <p:cNvPr id="38" name="円/楕円 37"/>
          <p:cNvSpPr/>
          <p:nvPr/>
        </p:nvSpPr>
        <p:spPr>
          <a:xfrm>
            <a:off x="4356695" y="1242244"/>
            <a:ext cx="867864" cy="356224"/>
          </a:xfrm>
          <a:prstGeom prst="ellipse">
            <a:avLst/>
          </a:prstGeom>
        </p:spPr>
        <p:style>
          <a:lnRef idx="1">
            <a:schemeClr val="accent1"/>
          </a:lnRef>
          <a:fillRef idx="3">
            <a:schemeClr val="accent1"/>
          </a:fillRef>
          <a:effectRef idx="2">
            <a:schemeClr val="accent1"/>
          </a:effectRef>
          <a:fontRef idx="minor">
            <a:schemeClr val="lt1"/>
          </a:fontRef>
        </p:style>
        <p:txBody>
          <a:bodyPr lIns="0" tIns="36000" rIns="0" bIns="36000" rtlCol="0" anchor="ctr"/>
          <a:lstStyle/>
          <a:p>
            <a:pPr algn="ctr"/>
            <a:r>
              <a:rPr kumimoji="1" lang="ja-JP" altLang="en-US" sz="1500" i="1" dirty="0" smtClean="0">
                <a:ea typeface="ＤＨＰ特太ゴシック体" pitchFamily="2" charset="-128"/>
              </a:rPr>
              <a:t>奨励金</a:t>
            </a:r>
            <a:endParaRPr kumimoji="1" lang="ja-JP" altLang="en-US" sz="1500" i="1" dirty="0">
              <a:ea typeface="ＤＨＰ特太ゴシック体" pitchFamily="2" charset="-128"/>
            </a:endParaRPr>
          </a:p>
        </p:txBody>
      </p:sp>
      <p:sp>
        <p:nvSpPr>
          <p:cNvPr id="41" name="正方形/長方形 40"/>
          <p:cNvSpPr/>
          <p:nvPr/>
        </p:nvSpPr>
        <p:spPr>
          <a:xfrm>
            <a:off x="3673589" y="2850170"/>
            <a:ext cx="3816424" cy="297517"/>
          </a:xfrm>
          <a:prstGeom prst="rect">
            <a:avLst/>
          </a:prstGeom>
        </p:spPr>
        <p:txBody>
          <a:bodyPr wrap="square">
            <a:spAutoFit/>
          </a:bodyPr>
          <a:lstStyle/>
          <a:p>
            <a:pPr>
              <a:lnSpc>
                <a:spcPts val="1600"/>
              </a:lnSpc>
            </a:pPr>
            <a:r>
              <a:rPr lang="en-US" altLang="ja-JP" sz="1000" b="1" dirty="0" smtClean="0">
                <a:solidFill>
                  <a:srgbClr val="00B050"/>
                </a:solidFill>
                <a:latin typeface="メイリオ" pitchFamily="50" charset="-128"/>
                <a:ea typeface="メイリオ" pitchFamily="50" charset="-128"/>
              </a:rPr>
              <a:t>※</a:t>
            </a:r>
            <a:r>
              <a:rPr lang="ja-JP" altLang="en-US" sz="1000" b="1" dirty="0" smtClean="0">
                <a:solidFill>
                  <a:srgbClr val="00B050"/>
                </a:solidFill>
                <a:latin typeface="メイリオ" pitchFamily="50" charset="-128"/>
                <a:ea typeface="メイリオ" pitchFamily="50" charset="-128"/>
              </a:rPr>
              <a:t>対象分野は裏面の「成長分野等一覧表」をご覧ください。</a:t>
            </a:r>
            <a:endParaRPr lang="ja-JP" altLang="en-US" sz="1000" b="1" dirty="0">
              <a:solidFill>
                <a:srgbClr val="00B050"/>
              </a:solidFill>
              <a:latin typeface="メイリオ" pitchFamily="50" charset="-128"/>
              <a:ea typeface="メイリオ" pitchFamily="50" charset="-128"/>
            </a:endParaRPr>
          </a:p>
        </p:txBody>
      </p:sp>
      <p:pic>
        <p:nvPicPr>
          <p:cNvPr id="52" name="Picture 2"/>
          <p:cNvPicPr>
            <a:picLocks noChangeAspect="1" noChangeArrowheads="1"/>
          </p:cNvPicPr>
          <p:nvPr/>
        </p:nvPicPr>
        <p:blipFill>
          <a:blip r:embed="rId5" cstate="print"/>
          <a:srcRect/>
          <a:stretch>
            <a:fillRect/>
          </a:stretch>
        </p:blipFill>
        <p:spPr bwMode="auto">
          <a:xfrm>
            <a:off x="684287" y="1098228"/>
            <a:ext cx="3744415" cy="598417"/>
          </a:xfrm>
          <a:prstGeom prst="rect">
            <a:avLst/>
          </a:prstGeom>
          <a:noFill/>
          <a:ln w="9525">
            <a:noFill/>
            <a:miter lim="800000"/>
            <a:headEnd/>
            <a:tailEnd/>
          </a:ln>
          <a:effectLst/>
        </p:spPr>
      </p:pic>
      <p:sp>
        <p:nvSpPr>
          <p:cNvPr id="43" name="テキスト ボックス 42"/>
          <p:cNvSpPr txBox="1"/>
          <p:nvPr/>
        </p:nvSpPr>
        <p:spPr>
          <a:xfrm>
            <a:off x="1332359" y="738188"/>
            <a:ext cx="4896544" cy="517257"/>
          </a:xfrm>
          <a:prstGeom prst="rect">
            <a:avLst/>
          </a:prstGeom>
          <a:noFill/>
        </p:spPr>
        <p:txBody>
          <a:bodyPr wrap="square" rtlCol="0">
            <a:spAutoFit/>
          </a:bodyPr>
          <a:lstStyle/>
          <a:p>
            <a:pPr algn="ctr">
              <a:lnSpc>
                <a:spcPts val="3500"/>
              </a:lnSpc>
            </a:pPr>
            <a:r>
              <a:rPr lang="ja-JP" altLang="en-US" sz="2400" dirty="0" smtClean="0">
                <a:solidFill>
                  <a:schemeClr val="tx2">
                    <a:lumMod val="75000"/>
                  </a:schemeClr>
                </a:solidFill>
                <a:ea typeface="ＤＨＰ特太ゴシック体" pitchFamily="2" charset="-128"/>
              </a:rPr>
              <a:t>従業員の職業能力を高めるために</a:t>
            </a:r>
            <a:endParaRPr lang="en-US" altLang="ja-JP" sz="2400" b="1" i="1" dirty="0" smtClean="0">
              <a:ea typeface="ＤＨＰ特太ゴシック体" pitchFamily="2" charset="-128"/>
            </a:endParaRPr>
          </a:p>
        </p:txBody>
      </p:sp>
      <p:sp>
        <p:nvSpPr>
          <p:cNvPr id="46" name="テキスト ボックス 45"/>
          <p:cNvSpPr txBox="1"/>
          <p:nvPr/>
        </p:nvSpPr>
        <p:spPr>
          <a:xfrm>
            <a:off x="5292799" y="1242244"/>
            <a:ext cx="1728192" cy="338554"/>
          </a:xfrm>
          <a:prstGeom prst="rect">
            <a:avLst/>
          </a:prstGeom>
          <a:noFill/>
        </p:spPr>
        <p:txBody>
          <a:bodyPr wrap="square" rtlCol="0">
            <a:spAutoFit/>
          </a:bodyPr>
          <a:lstStyle/>
          <a:p>
            <a:r>
              <a:rPr lang="ja-JP" altLang="en-US" sz="1600" spc="-100" dirty="0" smtClean="0">
                <a:ea typeface="ＤＨＰ特太ゴシック体" pitchFamily="2" charset="-128"/>
              </a:rPr>
              <a:t>をご活用ください</a:t>
            </a:r>
            <a:endParaRPr kumimoji="1" lang="ja-JP" altLang="en-US" sz="1600" dirty="0"/>
          </a:p>
        </p:txBody>
      </p:sp>
      <p:sp>
        <p:nvSpPr>
          <p:cNvPr id="47" name="テキスト ボックス 46"/>
          <p:cNvSpPr txBox="1"/>
          <p:nvPr/>
        </p:nvSpPr>
        <p:spPr>
          <a:xfrm>
            <a:off x="756295" y="1602284"/>
            <a:ext cx="6192688" cy="307777"/>
          </a:xfrm>
          <a:prstGeom prst="rect">
            <a:avLst/>
          </a:prstGeom>
          <a:noFill/>
        </p:spPr>
        <p:txBody>
          <a:bodyPr wrap="square" rtlCol="0">
            <a:spAutoFit/>
          </a:bodyPr>
          <a:lstStyle/>
          <a:p>
            <a:r>
              <a:rPr kumimoji="1" lang="ja-JP" altLang="en-US" sz="1400" dirty="0" smtClean="0">
                <a:solidFill>
                  <a:srgbClr val="FFC000"/>
                </a:solidFill>
                <a:ea typeface="ＤＨＰ特太ゴシック体" pitchFamily="2" charset="-128"/>
              </a:rPr>
              <a:t>～健康、環境及び関連するものづくり分野の人材育成を強力に支援します</a:t>
            </a:r>
            <a:r>
              <a:rPr lang="ja-JP" altLang="en-US" sz="1400" dirty="0" smtClean="0">
                <a:solidFill>
                  <a:srgbClr val="FFC000"/>
                </a:solidFill>
                <a:ea typeface="ＤＨＰ特太ゴシック体" pitchFamily="2" charset="-128"/>
              </a:rPr>
              <a:t>～</a:t>
            </a:r>
            <a:endParaRPr kumimoji="1" lang="ja-JP" altLang="en-US" sz="1400" dirty="0">
              <a:solidFill>
                <a:srgbClr val="FFC000"/>
              </a:solidFill>
              <a:ea typeface="ＤＨＰ特太ゴシック体" pitchFamily="2"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295219" y="522164"/>
            <a:ext cx="6861634" cy="4104456"/>
          </a:xfrm>
          <a:prstGeom prst="roundRect">
            <a:avLst>
              <a:gd name="adj" fmla="val 6589"/>
            </a:avLst>
          </a:prstGeom>
          <a:noFill/>
          <a:ln>
            <a:noFill/>
          </a:ln>
        </p:spPr>
        <p:style>
          <a:lnRef idx="2">
            <a:schemeClr val="accent2"/>
          </a:lnRef>
          <a:fillRef idx="1">
            <a:schemeClr val="lt1"/>
          </a:fillRef>
          <a:effectRef idx="0">
            <a:schemeClr val="accent2"/>
          </a:effectRef>
          <a:fontRef idx="minor">
            <a:schemeClr val="dk1"/>
          </a:fontRef>
        </p:style>
        <p:txBody>
          <a:bodyPr tIns="36000" rtlCol="0" anchor="t"/>
          <a:lstStyle/>
          <a:p>
            <a:pPr>
              <a:lnSpc>
                <a:spcPts val="1500"/>
              </a:lnSpc>
            </a:pPr>
            <a:r>
              <a:rPr lang="ja-JP" altLang="en-US" sz="1200" dirty="0" smtClean="0">
                <a:latin typeface="メイリオ" pitchFamily="50" charset="-128"/>
                <a:ea typeface="メイリオ" pitchFamily="50" charset="-128"/>
              </a:rPr>
              <a:t>　</a:t>
            </a:r>
            <a:endParaRPr kumimoji="1" lang="ja-JP" altLang="en-US" sz="1050" dirty="0">
              <a:latin typeface="メイリオ" pitchFamily="50" charset="-128"/>
              <a:ea typeface="メイリオ" pitchFamily="50" charset="-128"/>
            </a:endParaRPr>
          </a:p>
        </p:txBody>
      </p:sp>
      <p:grpSp>
        <p:nvGrpSpPr>
          <p:cNvPr id="2" name="グループ化 1"/>
          <p:cNvGrpSpPr/>
          <p:nvPr/>
        </p:nvGrpSpPr>
        <p:grpSpPr>
          <a:xfrm>
            <a:off x="382176" y="4859447"/>
            <a:ext cx="6751767" cy="5585415"/>
            <a:chOff x="16985" y="1846328"/>
            <a:chExt cx="6751767" cy="5585415"/>
          </a:xfrm>
        </p:grpSpPr>
        <p:sp>
          <p:nvSpPr>
            <p:cNvPr id="3" name="テキスト ボックス 2"/>
            <p:cNvSpPr txBox="1"/>
            <p:nvPr/>
          </p:nvSpPr>
          <p:spPr>
            <a:xfrm>
              <a:off x="16985" y="2236021"/>
              <a:ext cx="6726839" cy="474403"/>
            </a:xfrm>
            <a:prstGeom prst="rect">
              <a:avLst/>
            </a:prstGeom>
            <a:noFill/>
          </p:spPr>
          <p:txBody>
            <a:bodyPr wrap="square" rtlCol="0">
              <a:noAutofit/>
            </a:bodyPr>
            <a:lstStyle/>
            <a:p>
              <a:pPr>
                <a:lnSpc>
                  <a:spcPct val="110000"/>
                </a:lnSpc>
              </a:pPr>
              <a:r>
                <a:rPr lang="ja-JP" altLang="en-US" sz="1000" dirty="0" smtClean="0">
                  <a:latin typeface="メイリオ" pitchFamily="50" charset="-128"/>
                  <a:ea typeface="メイリオ" pitchFamily="50" charset="-128"/>
                </a:rPr>
                <a:t>　下の一覧表の産業分類に該当する事業を行っている場合に、支給対象となります。</a:t>
              </a:r>
            </a:p>
            <a:p>
              <a:pPr>
                <a:lnSpc>
                  <a:spcPct val="110000"/>
                </a:lnSpc>
              </a:pPr>
              <a:r>
                <a:rPr lang="ja-JP" altLang="en-US" sz="1000" dirty="0" smtClean="0">
                  <a:latin typeface="メイリオ" pitchFamily="50" charset="-128"/>
                  <a:ea typeface="メイリオ" pitchFamily="50" charset="-128"/>
                </a:rPr>
                <a:t>　これらの事業のほかに、該当しない事業も行っている場合には、該当する事業についてのみ支給対象となります。</a:t>
              </a:r>
              <a:endParaRPr lang="en-US" altLang="ja-JP" sz="1000" dirty="0" smtClean="0">
                <a:latin typeface="メイリオ" pitchFamily="50" charset="-128"/>
                <a:ea typeface="メイリオ" pitchFamily="50" charset="-128"/>
              </a:endParaRPr>
            </a:p>
            <a:p>
              <a:r>
                <a:rPr lang="ja-JP" altLang="en-US" sz="1000" dirty="0" smtClean="0">
                  <a:latin typeface="メイリオ" pitchFamily="50" charset="-128"/>
                  <a:ea typeface="メイリオ" pitchFamily="50" charset="-128"/>
                </a:rPr>
                <a:t>　</a:t>
              </a:r>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ja-JP" altLang="en-US"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p:txBody>
        </p:sp>
        <p:sp>
          <p:nvSpPr>
            <p:cNvPr id="4" name="テキスト ボックス 3"/>
            <p:cNvSpPr txBox="1"/>
            <p:nvPr/>
          </p:nvSpPr>
          <p:spPr>
            <a:xfrm>
              <a:off x="144016" y="6999695"/>
              <a:ext cx="6552728" cy="432048"/>
            </a:xfrm>
            <a:prstGeom prst="rect">
              <a:avLst/>
            </a:prstGeom>
            <a:noFill/>
          </p:spPr>
          <p:txBody>
            <a:bodyPr wrap="square" rtlCol="0">
              <a:noAutofit/>
            </a:bodyPr>
            <a:lstStyle/>
            <a:p>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支給対象分野に該当するかどうか不明な場合は、最寄りの都道府県労働局またはハローワークへお問い</a:t>
              </a:r>
              <a:r>
                <a:rPr lang="ja-JP" altLang="en-US" sz="1000" dirty="0" err="1" smtClean="0">
                  <a:latin typeface="メイリオ" pitchFamily="50" charset="-128"/>
                  <a:ea typeface="メイリオ" pitchFamily="50" charset="-128"/>
                </a:rPr>
                <a:t>合わ</a:t>
              </a:r>
              <a:endParaRPr lang="ja-JP" altLang="en-US" sz="1000" dirty="0" smtClean="0">
                <a:latin typeface="メイリオ" pitchFamily="50" charset="-128"/>
                <a:ea typeface="メイリオ" pitchFamily="50" charset="-128"/>
              </a:endParaRPr>
            </a:p>
            <a:p>
              <a:r>
                <a:rPr lang="ja-JP" altLang="en-US" sz="1000" dirty="0" smtClean="0">
                  <a:latin typeface="メイリオ" pitchFamily="50" charset="-128"/>
                  <a:ea typeface="メイリオ" pitchFamily="50" charset="-128"/>
                </a:rPr>
                <a:t>　　せください。</a:t>
              </a:r>
              <a:endParaRPr kumimoji="1" lang="ja-JP" altLang="en-US" sz="1000" dirty="0">
                <a:latin typeface="メイリオ" pitchFamily="50" charset="-128"/>
                <a:ea typeface="メイリオ" pitchFamily="50" charset="-128"/>
              </a:endParaRPr>
            </a:p>
          </p:txBody>
        </p:sp>
        <p:sp>
          <p:nvSpPr>
            <p:cNvPr id="5" name="額縁 4"/>
            <p:cNvSpPr/>
            <p:nvPr/>
          </p:nvSpPr>
          <p:spPr>
            <a:xfrm>
              <a:off x="160931" y="1846328"/>
              <a:ext cx="6480000" cy="360040"/>
            </a:xfrm>
            <a:prstGeom prst="bevel">
              <a:avLst/>
            </a:prstGeom>
            <a:solidFill>
              <a:schemeClr val="accent1">
                <a:lumMod val="75000"/>
              </a:schemeClr>
            </a:solid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bg1"/>
                  </a:solidFill>
                  <a:ea typeface="ＤＦ特太ゴシック体" pitchFamily="1" charset="-128"/>
                </a:rPr>
                <a:t>　成長分野等一覧表 </a:t>
              </a:r>
              <a:r>
                <a:rPr lang="en-US" altLang="ja-JP" sz="1200" dirty="0" smtClean="0">
                  <a:solidFill>
                    <a:schemeClr val="bg1"/>
                  </a:solidFill>
                  <a:ea typeface="ＤＦ特太ゴシック体" pitchFamily="1" charset="-128"/>
                </a:rPr>
                <a:t>※</a:t>
              </a:r>
              <a:endParaRPr kumimoji="1" lang="ja-JP" altLang="en-US" sz="1200" dirty="0">
                <a:solidFill>
                  <a:schemeClr val="bg1"/>
                </a:solidFill>
                <a:ea typeface="ＤＦ特太ゴシック体" pitchFamily="1" charset="-128"/>
              </a:endParaRPr>
            </a:p>
          </p:txBody>
        </p:sp>
        <p:sp>
          <p:nvSpPr>
            <p:cNvPr id="6" name="テキスト ボックス 5"/>
            <p:cNvSpPr txBox="1"/>
            <p:nvPr/>
          </p:nvSpPr>
          <p:spPr>
            <a:xfrm>
              <a:off x="144016" y="6628795"/>
              <a:ext cx="6624736" cy="432048"/>
            </a:xfrm>
            <a:prstGeom prst="rect">
              <a:avLst/>
            </a:prstGeom>
            <a:noFill/>
          </p:spPr>
          <p:txBody>
            <a:bodyPr wrap="square" rtlCol="0">
              <a:noAutofit/>
            </a:bodyPr>
            <a:lstStyle/>
            <a:p>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「建設業」「製造業」「学術・開発研究機関」「その他」については、環境分野や健康分野に関する建築物</a:t>
              </a:r>
            </a:p>
            <a:p>
              <a:r>
                <a:rPr lang="ja-JP" altLang="en-US" sz="1000" dirty="0" smtClean="0">
                  <a:latin typeface="メイリオ" pitchFamily="50" charset="-128"/>
                  <a:ea typeface="メイリオ" pitchFamily="50" charset="-128"/>
                </a:rPr>
                <a:t>　　を建築するなど、一覧表に掲げる要件を満たす事業を行っている場合に限ります。</a:t>
              </a:r>
              <a:endParaRPr lang="en-US" altLang="ja-JP" sz="1000" dirty="0" smtClean="0">
                <a:latin typeface="メイリオ" pitchFamily="50" charset="-128"/>
                <a:ea typeface="メイリオ" pitchFamily="50" charset="-128"/>
              </a:endParaRPr>
            </a:p>
            <a:p>
              <a:endParaRPr lang="en-US" altLang="ja-JP" sz="1000" dirty="0" smtClean="0">
                <a:latin typeface="メイリオ" pitchFamily="50" charset="-128"/>
                <a:ea typeface="メイリオ" pitchFamily="50" charset="-128"/>
              </a:endParaRPr>
            </a:p>
          </p:txBody>
        </p:sp>
      </p:grpSp>
      <p:graphicFrame>
        <p:nvGraphicFramePr>
          <p:cNvPr id="7" name="表 6"/>
          <p:cNvGraphicFramePr>
            <a:graphicFrameLocks noGrp="1"/>
          </p:cNvGraphicFramePr>
          <p:nvPr/>
        </p:nvGraphicFramePr>
        <p:xfrm>
          <a:off x="536734" y="5698807"/>
          <a:ext cx="6480720" cy="3859228"/>
        </p:xfrm>
        <a:graphic>
          <a:graphicData uri="http://schemas.openxmlformats.org/drawingml/2006/table">
            <a:tbl>
              <a:tblPr firstRow="1" bandRow="1">
                <a:tableStyleId>{2A488322-F2BA-4B5B-9748-0D474271808F}</a:tableStyleId>
              </a:tblPr>
              <a:tblGrid>
                <a:gridCol w="1656184"/>
                <a:gridCol w="4824536"/>
              </a:tblGrid>
              <a:tr h="283745">
                <a:tc gridSpan="2">
                  <a:txBody>
                    <a:bodyPr/>
                    <a:lstStyle/>
                    <a:p>
                      <a:pPr algn="ctr">
                        <a:lnSpc>
                          <a:spcPct val="150000"/>
                        </a:lnSpc>
                      </a:pPr>
                      <a:r>
                        <a:rPr kumimoji="1" lang="ja-JP" altLang="en-US" sz="1200" dirty="0" smtClean="0">
                          <a:solidFill>
                            <a:schemeClr val="tx1"/>
                          </a:solidFill>
                          <a:latin typeface="メイリオ" pitchFamily="50" charset="-128"/>
                          <a:ea typeface="メイリオ" pitchFamily="50" charset="-128"/>
                        </a:rPr>
                        <a:t>日本標準産業分類</a:t>
                      </a:r>
                      <a:endParaRPr kumimoji="1" lang="ja-JP" altLang="en-US" sz="1200" b="0" dirty="0">
                        <a:solidFill>
                          <a:schemeClr val="tx1"/>
                        </a:solidFill>
                        <a:latin typeface="メイリオ" pitchFamily="50" charset="-128"/>
                        <a:ea typeface="メイリオ"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A764"/>
                    </a:solidFill>
                  </a:tcPr>
                </a:tc>
                <a:tc hMerge="1">
                  <a:txBody>
                    <a:bodyPr/>
                    <a:lstStyle/>
                    <a:p>
                      <a:endParaRPr kumimoji="1" lang="ja-JP" altLang="en-US"/>
                    </a:p>
                  </a:txBody>
                  <a:tcPr/>
                </a:tc>
              </a:tr>
              <a:tr h="260658">
                <a:tc gridSpan="2">
                  <a:txBody>
                    <a:bodyPr/>
                    <a:lstStyle/>
                    <a:p>
                      <a:r>
                        <a:rPr kumimoji="1" lang="ja-JP" altLang="en-US" sz="800" dirty="0" smtClean="0"/>
                        <a:t>大分類</a:t>
                      </a:r>
                      <a:r>
                        <a:rPr kumimoji="1" lang="en-US" altLang="ja-JP" sz="800" dirty="0" smtClean="0"/>
                        <a:t>A</a:t>
                      </a:r>
                      <a:r>
                        <a:rPr kumimoji="1" lang="ja-JP" altLang="en-US" sz="800" dirty="0" smtClean="0"/>
                        <a:t>　→　中分類０２－</a:t>
                      </a:r>
                      <a:r>
                        <a:rPr kumimoji="1" lang="ja-JP" altLang="en-US" sz="1000" dirty="0" smtClean="0">
                          <a:latin typeface="HGPｺﾞｼｯｸE" pitchFamily="50" charset="-128"/>
                          <a:ea typeface="HGPｺﾞｼｯｸE" pitchFamily="50" charset="-128"/>
                        </a:rPr>
                        <a:t>林業</a:t>
                      </a:r>
                      <a:endParaRPr kumimoji="1" lang="ja-JP" altLang="en-US" sz="1000" b="0"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60658">
                <a:tc>
                  <a:txBody>
                    <a:bodyPr/>
                    <a:lstStyle/>
                    <a:p>
                      <a:r>
                        <a:rPr kumimoji="1" lang="ja-JP" altLang="en-US" sz="800" dirty="0" smtClean="0"/>
                        <a:t>大分類</a:t>
                      </a:r>
                      <a:r>
                        <a:rPr kumimoji="1" lang="en-US" altLang="ja-JP" sz="800" dirty="0" smtClean="0"/>
                        <a:t>D</a:t>
                      </a:r>
                      <a:r>
                        <a:rPr kumimoji="1" lang="ja-JP" altLang="en-US" sz="800" dirty="0" smtClean="0"/>
                        <a:t>－</a:t>
                      </a:r>
                      <a:r>
                        <a:rPr kumimoji="1" lang="ja-JP" altLang="en-US" sz="1000" dirty="0" smtClean="0">
                          <a:latin typeface="HGPｺﾞｼｯｸE" pitchFamily="50" charset="-128"/>
                          <a:ea typeface="HGPｺﾞｼｯｸE" pitchFamily="50" charset="-128"/>
                        </a:rPr>
                        <a:t>建設業</a:t>
                      </a:r>
                      <a:endParaRPr kumimoji="1" lang="ja-JP" altLang="en-US" sz="1000" b="0"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000" dirty="0" smtClean="0">
                          <a:solidFill>
                            <a:srgbClr val="002060"/>
                          </a:solidFill>
                        </a:rPr>
                        <a:t>このうち、環境や健康分野に関する建築物などを建築しているもの　</a:t>
                      </a:r>
                      <a:endParaRPr kumimoji="1" lang="ja-JP" altLang="en-US" sz="1000" b="1"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0658">
                <a:tc rowSpan="2">
                  <a:txBody>
                    <a:bodyPr/>
                    <a:lstStyle/>
                    <a:p>
                      <a:r>
                        <a:rPr kumimoji="1" lang="ja-JP" altLang="en-US" sz="800" dirty="0" smtClean="0"/>
                        <a:t>大分類</a:t>
                      </a:r>
                      <a:r>
                        <a:rPr kumimoji="1" lang="en-US" altLang="ja-JP" sz="800" dirty="0" smtClean="0"/>
                        <a:t>E</a:t>
                      </a:r>
                      <a:r>
                        <a:rPr kumimoji="1" lang="ja-JP" altLang="en-US" sz="800" dirty="0" smtClean="0"/>
                        <a:t>－</a:t>
                      </a:r>
                      <a:r>
                        <a:rPr kumimoji="1" lang="ja-JP" altLang="en-US" sz="1000" dirty="0" smtClean="0">
                          <a:latin typeface="HGPｺﾞｼｯｸE" pitchFamily="50" charset="-128"/>
                          <a:ea typeface="HGPｺﾞｼｯｸE" pitchFamily="50" charset="-128"/>
                        </a:rPr>
                        <a:t>製造業</a:t>
                      </a:r>
                      <a:endParaRPr kumimoji="1" lang="ja-JP" altLang="en-US" sz="1000" b="0" dirty="0">
                        <a:latin typeface="HGPｺﾞｼｯｸE" pitchFamily="50" charset="-128"/>
                        <a:ea typeface="HGPｺﾞｼｯｸE"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rgbClr val="002060"/>
                          </a:solidFill>
                        </a:rPr>
                        <a:t>このうち、環境や健康分野に関する製品を製造しているもの</a:t>
                      </a:r>
                      <a:endParaRPr kumimoji="1" lang="ja-JP" altLang="en-US" sz="1000" b="1" dirty="0" smtClean="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0658">
                <a:tc vMerge="1">
                  <a:txBody>
                    <a:bodyPr/>
                    <a:lstStyle/>
                    <a:p>
                      <a:endParaRPr kumimoji="1" lang="ja-JP" alt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rgbClr val="002060"/>
                          </a:solidFill>
                        </a:rPr>
                        <a:t>このうち、環境や健康分野に関する事業を行う事業所との取引関係があるもの</a:t>
                      </a:r>
                      <a:endParaRPr kumimoji="1" lang="en-US" altLang="ja-JP" sz="1000" b="1" dirty="0" smtClean="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3745">
                <a:tc gridSpan="2">
                  <a:txBody>
                    <a:bodyPr/>
                    <a:lstStyle/>
                    <a:p>
                      <a:r>
                        <a:rPr kumimoji="1" lang="ja-JP" altLang="en-US" sz="800" dirty="0" smtClean="0"/>
                        <a:t>大分類</a:t>
                      </a:r>
                      <a:r>
                        <a:rPr kumimoji="1" lang="en-US" altLang="ja-JP" sz="800" dirty="0" smtClean="0"/>
                        <a:t>F</a:t>
                      </a:r>
                      <a:r>
                        <a:rPr kumimoji="1" lang="ja-JP" altLang="en-US" sz="800" dirty="0" smtClean="0"/>
                        <a:t>－電気・ガス・熱供給・水道業の中の　中分類３３－</a:t>
                      </a:r>
                      <a:r>
                        <a:rPr kumimoji="1" lang="ja-JP" altLang="en-US" sz="1000" dirty="0" smtClean="0">
                          <a:latin typeface="HGPｺﾞｼｯｸE" pitchFamily="50" charset="-128"/>
                          <a:ea typeface="HGPｺﾞｼｯｸE" pitchFamily="50" charset="-128"/>
                        </a:rPr>
                        <a:t>電気業</a:t>
                      </a:r>
                      <a:r>
                        <a:rPr kumimoji="1" lang="ja-JP" altLang="en-US" sz="1200" dirty="0" smtClean="0"/>
                        <a:t>　　</a:t>
                      </a:r>
                      <a:endParaRPr kumimoji="1" lang="ja-JP" altLang="en-US" sz="1200" b="1"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60658">
                <a:tc gridSpan="2">
                  <a:txBody>
                    <a:bodyPr/>
                    <a:lstStyle/>
                    <a:p>
                      <a:r>
                        <a:rPr kumimoji="1" lang="ja-JP" altLang="en-US" sz="800" dirty="0" smtClean="0"/>
                        <a:t>大分類</a:t>
                      </a:r>
                      <a:r>
                        <a:rPr kumimoji="1" lang="en-US" altLang="ja-JP" sz="800" dirty="0" smtClean="0"/>
                        <a:t>G</a:t>
                      </a:r>
                      <a:r>
                        <a:rPr kumimoji="1" lang="ja-JP" altLang="en-US" sz="800" dirty="0" smtClean="0"/>
                        <a:t>－</a:t>
                      </a:r>
                      <a:r>
                        <a:rPr kumimoji="1" lang="ja-JP" altLang="en-US" sz="1000" dirty="0" smtClean="0">
                          <a:latin typeface="HGPｺﾞｼｯｸE" pitchFamily="50" charset="-128"/>
                          <a:ea typeface="HGPｺﾞｼｯｸE" pitchFamily="50" charset="-128"/>
                        </a:rPr>
                        <a:t>情報通信業</a:t>
                      </a:r>
                      <a:endParaRPr kumimoji="1" lang="ja-JP" altLang="en-US" sz="1000" b="0"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60658">
                <a:tc gridSpan="2">
                  <a:txBody>
                    <a:bodyPr/>
                    <a:lstStyle/>
                    <a:p>
                      <a:r>
                        <a:rPr kumimoji="1" lang="ja-JP" altLang="en-US" sz="800" dirty="0" smtClean="0"/>
                        <a:t>大分類</a:t>
                      </a:r>
                      <a:r>
                        <a:rPr kumimoji="1" lang="en-US" altLang="ja-JP" sz="800" dirty="0" smtClean="0"/>
                        <a:t>H</a:t>
                      </a:r>
                      <a:r>
                        <a:rPr kumimoji="1" lang="ja-JP" altLang="en-US" sz="800" dirty="0" smtClean="0"/>
                        <a:t>－</a:t>
                      </a:r>
                      <a:r>
                        <a:rPr kumimoji="1" lang="ja-JP" altLang="en-US" sz="1000" dirty="0" smtClean="0">
                          <a:latin typeface="HGPｺﾞｼｯｸE" pitchFamily="50" charset="-128"/>
                          <a:ea typeface="HGPｺﾞｼｯｸE" pitchFamily="50" charset="-128"/>
                        </a:rPr>
                        <a:t>運輸業・郵便業</a:t>
                      </a:r>
                      <a:endParaRPr kumimoji="1" lang="ja-JP" altLang="en-US" sz="1000" b="0"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378326">
                <a:tc>
                  <a:txBody>
                    <a:bodyPr/>
                    <a:lstStyle/>
                    <a:p>
                      <a:r>
                        <a:rPr kumimoji="1" lang="ja-JP" altLang="en-US" sz="800" dirty="0" smtClean="0"/>
                        <a:t>大分類</a:t>
                      </a:r>
                      <a:r>
                        <a:rPr kumimoji="1" lang="en-US" altLang="ja-JP" sz="800" dirty="0" smtClean="0"/>
                        <a:t>L</a:t>
                      </a:r>
                      <a:r>
                        <a:rPr kumimoji="1" lang="ja-JP" altLang="en-US" sz="800" dirty="0" smtClean="0"/>
                        <a:t>　→　中分類７１－</a:t>
                      </a:r>
                      <a:endParaRPr kumimoji="1" lang="en-US" altLang="ja-JP" sz="800" dirty="0" smtClean="0"/>
                    </a:p>
                    <a:p>
                      <a:r>
                        <a:rPr kumimoji="1" lang="ja-JP" altLang="en-US" sz="1000" dirty="0" smtClean="0">
                          <a:latin typeface="HGPｺﾞｼｯｸE" pitchFamily="50" charset="-128"/>
                          <a:ea typeface="HGPｺﾞｼｯｸE" pitchFamily="50" charset="-128"/>
                        </a:rPr>
                        <a:t>学術・開発研究機関</a:t>
                      </a:r>
                      <a:endParaRPr kumimoji="1" lang="ja-JP" altLang="en-US" sz="1000" b="0" dirty="0">
                        <a:latin typeface="HGPｺﾞｼｯｸE" pitchFamily="50" charset="-128"/>
                        <a:ea typeface="HGPｺﾞｼｯｸE"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rgbClr val="002060"/>
                          </a:solidFill>
                        </a:rPr>
                        <a:t>このうち、環境や健康分野に関する技術開発を行っているもの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0658">
                <a:tc gridSpan="2">
                  <a:txBody>
                    <a:bodyPr/>
                    <a:lstStyle/>
                    <a:p>
                      <a:r>
                        <a:rPr kumimoji="1" lang="ja-JP" altLang="en-US" sz="800" dirty="0" smtClean="0"/>
                        <a:t>大分類</a:t>
                      </a:r>
                      <a:r>
                        <a:rPr kumimoji="1" lang="en-US" altLang="ja-JP" sz="800" dirty="0" smtClean="0"/>
                        <a:t>N</a:t>
                      </a:r>
                      <a:r>
                        <a:rPr kumimoji="1" lang="ja-JP" altLang="en-US" sz="800" dirty="0" smtClean="0"/>
                        <a:t>　→　中分類８０　→　小分類８０４－</a:t>
                      </a:r>
                      <a:r>
                        <a:rPr kumimoji="1" lang="ja-JP" altLang="en-US" sz="1000" dirty="0" smtClean="0">
                          <a:latin typeface="HGPｺﾞｼｯｸE" pitchFamily="50" charset="-128"/>
                          <a:ea typeface="HGPｺﾞｼｯｸE" pitchFamily="50" charset="-128"/>
                        </a:rPr>
                        <a:t>スポーツ施設提供業　</a:t>
                      </a:r>
                      <a:r>
                        <a:rPr kumimoji="1" lang="ja-JP" altLang="en-US" sz="1000" dirty="0" smtClean="0"/>
                        <a:t>　例）フィットネスクラブ</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83745">
                <a:tc gridSpan="2">
                  <a:txBody>
                    <a:bodyPr/>
                    <a:lstStyle/>
                    <a:p>
                      <a:r>
                        <a:rPr kumimoji="1" lang="ja-JP" altLang="en-US" sz="800" dirty="0" smtClean="0"/>
                        <a:t>大分類</a:t>
                      </a:r>
                      <a:r>
                        <a:rPr kumimoji="1" lang="en-US" altLang="ja-JP" sz="800" dirty="0" smtClean="0"/>
                        <a:t>O</a:t>
                      </a:r>
                      <a:r>
                        <a:rPr kumimoji="1" lang="ja-JP" altLang="en-US" sz="800" dirty="0" smtClean="0"/>
                        <a:t>　→　中分類８２　→　小分類８２４　→　細分類８２４６－</a:t>
                      </a:r>
                      <a:r>
                        <a:rPr kumimoji="1" lang="ja-JP" altLang="en-US" sz="1000" dirty="0" smtClean="0">
                          <a:latin typeface="HGPｺﾞｼｯｸE" pitchFamily="50" charset="-128"/>
                          <a:ea typeface="HGPｺﾞｼｯｸE" pitchFamily="50" charset="-128"/>
                        </a:rPr>
                        <a:t>スポーツ・健康教授業</a:t>
                      </a:r>
                      <a:r>
                        <a:rPr kumimoji="1" lang="ja-JP" altLang="en-US" sz="1200" dirty="0" smtClean="0">
                          <a:latin typeface="HGPｺﾞｼｯｸE" pitchFamily="50" charset="-128"/>
                          <a:ea typeface="HGPｺﾞｼｯｸE" pitchFamily="50" charset="-128"/>
                        </a:rPr>
                        <a:t>　</a:t>
                      </a:r>
                      <a:r>
                        <a:rPr kumimoji="1" lang="ja-JP" altLang="en-US" sz="1200" dirty="0" smtClean="0"/>
                        <a:t>  </a:t>
                      </a:r>
                      <a:r>
                        <a:rPr kumimoji="1" lang="ja-JP" altLang="en-US" sz="1000" dirty="0" smtClean="0"/>
                        <a:t>例）スイミングスクール</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60658">
                <a:tc gridSpan="2">
                  <a:txBody>
                    <a:bodyPr/>
                    <a:lstStyle/>
                    <a:p>
                      <a:r>
                        <a:rPr kumimoji="1" lang="ja-JP" altLang="en-US" sz="800" dirty="0" smtClean="0"/>
                        <a:t>大分類</a:t>
                      </a:r>
                      <a:r>
                        <a:rPr kumimoji="1" lang="en-US" altLang="ja-JP" sz="800" dirty="0" smtClean="0"/>
                        <a:t>P</a:t>
                      </a:r>
                      <a:r>
                        <a:rPr kumimoji="1" lang="ja-JP" altLang="en-US" sz="800" dirty="0" smtClean="0"/>
                        <a:t>－</a:t>
                      </a:r>
                      <a:r>
                        <a:rPr kumimoji="1" lang="ja-JP" altLang="en-US" sz="1000" baseline="0" dirty="0" smtClean="0"/>
                        <a:t> </a:t>
                      </a:r>
                      <a:r>
                        <a:rPr kumimoji="1" lang="ja-JP" altLang="en-US" sz="1000" dirty="0" smtClean="0">
                          <a:latin typeface="HGPｺﾞｼｯｸE" pitchFamily="50" charset="-128"/>
                          <a:ea typeface="HGPｺﾞｼｯｸE" pitchFamily="50" charset="-128"/>
                        </a:rPr>
                        <a:t>医療、福祉</a:t>
                      </a:r>
                      <a:endParaRPr kumimoji="1" lang="ja-JP" altLang="en-US" sz="1000" b="0" dirty="0">
                        <a:latin typeface="HGPｺﾞｼｯｸE" pitchFamily="50" charset="-128"/>
                        <a:ea typeface="HGPｺﾞｼｯｸE"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83745">
                <a:tc gridSpan="2">
                  <a:txBody>
                    <a:bodyPr/>
                    <a:lstStyle/>
                    <a:p>
                      <a:r>
                        <a:rPr kumimoji="1" lang="ja-JP" altLang="en-US" sz="800" dirty="0" smtClean="0"/>
                        <a:t>大分類</a:t>
                      </a:r>
                      <a:r>
                        <a:rPr kumimoji="1" lang="en-US" altLang="ja-JP" sz="800" dirty="0" smtClean="0"/>
                        <a:t>R</a:t>
                      </a:r>
                      <a:r>
                        <a:rPr kumimoji="1" lang="ja-JP" altLang="en-US" sz="800" dirty="0" smtClean="0"/>
                        <a:t>　→　中分類８８</a:t>
                      </a:r>
                      <a:r>
                        <a:rPr kumimoji="1" lang="ja-JP" altLang="en-US" sz="800" dirty="0" smtClean="0">
                          <a:latin typeface="HGPｺﾞｼｯｸE" pitchFamily="50" charset="-128"/>
                          <a:ea typeface="HGPｺﾞｼｯｸE" pitchFamily="50" charset="-128"/>
                        </a:rPr>
                        <a:t>－</a:t>
                      </a:r>
                      <a:r>
                        <a:rPr kumimoji="1" lang="ja-JP" altLang="en-US" sz="1000" baseline="0" dirty="0" smtClean="0">
                          <a:latin typeface="HGPｺﾞｼｯｸE" pitchFamily="50" charset="-128"/>
                          <a:ea typeface="HGPｺﾞｼｯｸE" pitchFamily="50" charset="-128"/>
                        </a:rPr>
                        <a:t> </a:t>
                      </a:r>
                      <a:r>
                        <a:rPr kumimoji="1" lang="ja-JP" altLang="en-US" sz="1000" dirty="0" smtClean="0">
                          <a:latin typeface="HGPｺﾞｼｯｸE" pitchFamily="50" charset="-128"/>
                          <a:ea typeface="HGPｺﾞｼｯｸE" pitchFamily="50" charset="-128"/>
                        </a:rPr>
                        <a:t>廃棄物処理業</a:t>
                      </a:r>
                      <a:r>
                        <a:rPr kumimoji="1" lang="ja-JP" altLang="en-US" sz="1200" dirty="0" smtClean="0">
                          <a:latin typeface="HGPｺﾞｼｯｸE" pitchFamily="50" charset="-128"/>
                          <a:ea typeface="HGPｺﾞｼｯｸE" pitchFamily="50" charset="-128"/>
                        </a:rPr>
                        <a:t>　</a:t>
                      </a:r>
                      <a:r>
                        <a:rPr kumimoji="1" lang="ja-JP" altLang="en-US" sz="1200" dirty="0" smtClean="0"/>
                        <a:t>　</a:t>
                      </a:r>
                      <a:r>
                        <a:rPr kumimoji="1" lang="ja-JP" altLang="en-US" sz="1000" dirty="0" smtClean="0"/>
                        <a:t>例）ごみ処分業</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r>
              <a:tr h="260658">
                <a:tc>
                  <a:txBody>
                    <a:bodyPr/>
                    <a:lstStyle/>
                    <a:p>
                      <a:r>
                        <a:rPr kumimoji="1" lang="ja-JP" altLang="en-US" sz="1000" dirty="0" smtClean="0"/>
                        <a:t>その他（上記以外）</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solidFill>
                            <a:srgbClr val="002060"/>
                          </a:solidFill>
                        </a:rPr>
                        <a:t>このうち、環境や健康分野に関する事業を行っているもの</a:t>
                      </a:r>
                      <a:r>
                        <a:rPr kumimoji="1" lang="ja-JP" altLang="en-US" sz="1000" dirty="0" smtClean="0">
                          <a:solidFill>
                            <a:schemeClr val="tx2">
                              <a:lumMod val="75000"/>
                            </a:schemeClr>
                          </a:solidFill>
                        </a:rPr>
                        <a:t>　</a:t>
                      </a:r>
                      <a:r>
                        <a:rPr kumimoji="1" lang="ja-JP" altLang="en-US" sz="1000" dirty="0" smtClean="0"/>
                        <a:t>　例）エコファンド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額縁 12"/>
          <p:cNvSpPr/>
          <p:nvPr/>
        </p:nvSpPr>
        <p:spPr>
          <a:xfrm>
            <a:off x="461707" y="410798"/>
            <a:ext cx="2261276" cy="360000"/>
          </a:xfrm>
          <a:prstGeom prst="bevel">
            <a:avLst/>
          </a:prstGeom>
          <a:solidFill>
            <a:schemeClr val="accent1">
              <a:lumMod val="75000"/>
            </a:schemeClr>
          </a:solid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bg1"/>
                </a:solidFill>
                <a:ea typeface="ＤＦ特太ゴシック体" pitchFamily="1" charset="-128"/>
              </a:rPr>
              <a:t>受給までの流れ</a:t>
            </a:r>
            <a:endParaRPr kumimoji="1" lang="ja-JP" altLang="en-US" sz="1600" dirty="0">
              <a:solidFill>
                <a:schemeClr val="bg1"/>
              </a:solidFill>
              <a:ea typeface="ＤＦ特太ゴシック体" pitchFamily="1" charset="-128"/>
            </a:endParaRPr>
          </a:p>
        </p:txBody>
      </p:sp>
      <p:graphicFrame>
        <p:nvGraphicFramePr>
          <p:cNvPr id="14" name="図表 13"/>
          <p:cNvGraphicFramePr/>
          <p:nvPr/>
        </p:nvGraphicFramePr>
        <p:xfrm>
          <a:off x="451151" y="819818"/>
          <a:ext cx="6624736" cy="37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テーマ">
  <a:themeElements>
    <a:clrScheme name="安定局バージョン">
      <a:dk1>
        <a:sysClr val="windowText" lastClr="000000"/>
      </a:dk1>
      <a:lt1>
        <a:sysClr val="window" lastClr="FFFFFF"/>
      </a:lt1>
      <a:dk2>
        <a:srgbClr val="003399"/>
      </a:dk2>
      <a:lt2>
        <a:srgbClr val="EEECE1"/>
      </a:lt2>
      <a:accent1>
        <a:srgbClr val="4F81BD"/>
      </a:accent1>
      <a:accent2>
        <a:srgbClr val="C0504D"/>
      </a:accent2>
      <a:accent3>
        <a:srgbClr val="009944"/>
      </a:accent3>
      <a:accent4>
        <a:srgbClr val="8064A2"/>
      </a:accent4>
      <a:accent5>
        <a:srgbClr val="4BACC6"/>
      </a:accent5>
      <a:accent6>
        <a:srgbClr val="FABF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1049</TotalTime>
  <Words>359</Words>
  <Application>Microsoft Office PowerPoint</Application>
  <PresentationFormat>ユーザー設定</PresentationFormat>
  <Paragraphs>94</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Jyo_akemi</cp:lastModifiedBy>
  <cp:revision>139</cp:revision>
  <dcterms:created xsi:type="dcterms:W3CDTF">2011-07-05T00:57:01Z</dcterms:created>
  <dcterms:modified xsi:type="dcterms:W3CDTF">2012-05-08T08:58:56Z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